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34"/>
  </p:notesMasterIdLst>
  <p:handoutMasterIdLst>
    <p:handoutMasterId r:id="rId35"/>
  </p:handoutMasterIdLst>
  <p:sldIdLst>
    <p:sldId id="422" r:id="rId2"/>
    <p:sldId id="423" r:id="rId3"/>
    <p:sldId id="433" r:id="rId4"/>
    <p:sldId id="434" r:id="rId5"/>
    <p:sldId id="424" r:id="rId6"/>
    <p:sldId id="435" r:id="rId7"/>
    <p:sldId id="425" r:id="rId8"/>
    <p:sldId id="436" r:id="rId9"/>
    <p:sldId id="426" r:id="rId10"/>
    <p:sldId id="437" r:id="rId11"/>
    <p:sldId id="427" r:id="rId12"/>
    <p:sldId id="428" r:id="rId13"/>
    <p:sldId id="429" r:id="rId14"/>
    <p:sldId id="438" r:id="rId15"/>
    <p:sldId id="360" r:id="rId16"/>
    <p:sldId id="414" r:id="rId17"/>
    <p:sldId id="415" r:id="rId18"/>
    <p:sldId id="432" r:id="rId19"/>
    <p:sldId id="369" r:id="rId20"/>
    <p:sldId id="418" r:id="rId21"/>
    <p:sldId id="420" r:id="rId22"/>
    <p:sldId id="439" r:id="rId23"/>
    <p:sldId id="444" r:id="rId24"/>
    <p:sldId id="421" r:id="rId25"/>
    <p:sldId id="442" r:id="rId26"/>
    <p:sldId id="441" r:id="rId27"/>
    <p:sldId id="443" r:id="rId28"/>
    <p:sldId id="399" r:id="rId29"/>
    <p:sldId id="440" r:id="rId30"/>
    <p:sldId id="400" r:id="rId31"/>
    <p:sldId id="445" r:id="rId32"/>
    <p:sldId id="446" r:id="rId33"/>
  </p:sldIdLst>
  <p:sldSz cx="9144000" cy="6858000" type="screen4x3"/>
  <p:notesSz cx="6858000" cy="9144000"/>
  <p:defaultTextStyle>
    <a:defPPr>
      <a:defRPr lang="en-US"/>
    </a:defPPr>
    <a:lvl1pPr algn="l" rtl="0" fontAlgn="base">
      <a:spcBef>
        <a:spcPct val="0"/>
      </a:spcBef>
      <a:spcAft>
        <a:spcPct val="0"/>
      </a:spcAft>
      <a:defRPr sz="2000" kern="1200">
        <a:solidFill>
          <a:srgbClr val="FFFFFF"/>
        </a:solidFill>
        <a:latin typeface="Times New Roman" pitchFamily="18" charset="0"/>
        <a:ea typeface="+mn-ea"/>
        <a:cs typeface="+mn-cs"/>
      </a:defRPr>
    </a:lvl1pPr>
    <a:lvl2pPr marL="457200" algn="l" rtl="0" fontAlgn="base">
      <a:spcBef>
        <a:spcPct val="0"/>
      </a:spcBef>
      <a:spcAft>
        <a:spcPct val="0"/>
      </a:spcAft>
      <a:defRPr sz="2000" kern="1200">
        <a:solidFill>
          <a:srgbClr val="FFFFFF"/>
        </a:solidFill>
        <a:latin typeface="Times New Roman" pitchFamily="18" charset="0"/>
        <a:ea typeface="+mn-ea"/>
        <a:cs typeface="+mn-cs"/>
      </a:defRPr>
    </a:lvl2pPr>
    <a:lvl3pPr marL="914400" algn="l" rtl="0" fontAlgn="base">
      <a:spcBef>
        <a:spcPct val="0"/>
      </a:spcBef>
      <a:spcAft>
        <a:spcPct val="0"/>
      </a:spcAft>
      <a:defRPr sz="2000" kern="1200">
        <a:solidFill>
          <a:srgbClr val="FFFFFF"/>
        </a:solidFill>
        <a:latin typeface="Times New Roman" pitchFamily="18" charset="0"/>
        <a:ea typeface="+mn-ea"/>
        <a:cs typeface="+mn-cs"/>
      </a:defRPr>
    </a:lvl3pPr>
    <a:lvl4pPr marL="1371600" algn="l" rtl="0" fontAlgn="base">
      <a:spcBef>
        <a:spcPct val="0"/>
      </a:spcBef>
      <a:spcAft>
        <a:spcPct val="0"/>
      </a:spcAft>
      <a:defRPr sz="2000" kern="1200">
        <a:solidFill>
          <a:srgbClr val="FFFFFF"/>
        </a:solidFill>
        <a:latin typeface="Times New Roman" pitchFamily="18" charset="0"/>
        <a:ea typeface="+mn-ea"/>
        <a:cs typeface="+mn-cs"/>
      </a:defRPr>
    </a:lvl4pPr>
    <a:lvl5pPr marL="1828800" algn="l" rtl="0" fontAlgn="base">
      <a:spcBef>
        <a:spcPct val="0"/>
      </a:spcBef>
      <a:spcAft>
        <a:spcPct val="0"/>
      </a:spcAft>
      <a:defRPr sz="2000" kern="1200">
        <a:solidFill>
          <a:srgbClr val="FFFFFF"/>
        </a:solidFill>
        <a:latin typeface="Times New Roman" pitchFamily="18" charset="0"/>
        <a:ea typeface="+mn-ea"/>
        <a:cs typeface="+mn-cs"/>
      </a:defRPr>
    </a:lvl5pPr>
    <a:lvl6pPr marL="2286000" algn="l" defTabSz="914400" rtl="0" eaLnBrk="1" latinLnBrk="0" hangingPunct="1">
      <a:defRPr sz="2000" kern="1200">
        <a:solidFill>
          <a:srgbClr val="FFFFFF"/>
        </a:solidFill>
        <a:latin typeface="Times New Roman" pitchFamily="18" charset="0"/>
        <a:ea typeface="+mn-ea"/>
        <a:cs typeface="+mn-cs"/>
      </a:defRPr>
    </a:lvl6pPr>
    <a:lvl7pPr marL="2743200" algn="l" defTabSz="914400" rtl="0" eaLnBrk="1" latinLnBrk="0" hangingPunct="1">
      <a:defRPr sz="2000" kern="1200">
        <a:solidFill>
          <a:srgbClr val="FFFFFF"/>
        </a:solidFill>
        <a:latin typeface="Times New Roman" pitchFamily="18" charset="0"/>
        <a:ea typeface="+mn-ea"/>
        <a:cs typeface="+mn-cs"/>
      </a:defRPr>
    </a:lvl7pPr>
    <a:lvl8pPr marL="3200400" algn="l" defTabSz="914400" rtl="0" eaLnBrk="1" latinLnBrk="0" hangingPunct="1">
      <a:defRPr sz="2000" kern="1200">
        <a:solidFill>
          <a:srgbClr val="FFFFFF"/>
        </a:solidFill>
        <a:latin typeface="Times New Roman" pitchFamily="18" charset="0"/>
        <a:ea typeface="+mn-ea"/>
        <a:cs typeface="+mn-cs"/>
      </a:defRPr>
    </a:lvl8pPr>
    <a:lvl9pPr marL="3657600" algn="l" defTabSz="914400" rtl="0" eaLnBrk="1" latinLnBrk="0" hangingPunct="1">
      <a:defRPr sz="2000" kern="1200">
        <a:solidFill>
          <a:srgbClr val="FFFFFF"/>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2"/>
    <a:srgbClr val="FFFFFF"/>
    <a:srgbClr val="18B2B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273" autoAdjust="0"/>
    <p:restoredTop sz="94683" autoAdjust="0"/>
  </p:normalViewPr>
  <p:slideViewPr>
    <p:cSldViewPr>
      <p:cViewPr varScale="1">
        <p:scale>
          <a:sx n="88" d="100"/>
          <a:sy n="88" d="100"/>
        </p:scale>
        <p:origin x="718" y="3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922"/>
    </p:cViewPr>
  </p:sorterViewPr>
  <p:notesViewPr>
    <p:cSldViewPr>
      <p:cViewPr varScale="1">
        <p:scale>
          <a:sx n="70" d="100"/>
          <a:sy n="70" d="100"/>
        </p:scale>
        <p:origin x="-14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dirty="0"/>
          </a:p>
        </p:txBody>
      </p:sp>
      <p:sp>
        <p:nvSpPr>
          <p:cNvPr id="1228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dirty="0"/>
          </a:p>
        </p:txBody>
      </p:sp>
      <p:sp>
        <p:nvSpPr>
          <p:cNvPr id="1228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dirty="0"/>
          </a:p>
        </p:txBody>
      </p:sp>
      <p:sp>
        <p:nvSpPr>
          <p:cNvPr id="1228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11E6A672-7DAE-46E9-81BF-68B9657AB688}" type="slidenum">
              <a:rPr lang="en-US"/>
              <a:pPr/>
              <a:t>‹#›</a:t>
            </a:fld>
            <a:endParaRPr lang="en-US" dirty="0"/>
          </a:p>
        </p:txBody>
      </p:sp>
    </p:spTree>
    <p:extLst>
      <p:ext uri="{BB962C8B-B14F-4D97-AF65-F5344CB8AC3E}">
        <p14:creationId xmlns:p14="http://schemas.microsoft.com/office/powerpoint/2010/main" val="4169688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dirty="0"/>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dirty="0"/>
          </a:p>
        </p:txBody>
      </p:sp>
      <p:sp>
        <p:nvSpPr>
          <p:cNvPr id="645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dirty="0"/>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93DAC186-BBA3-444C-A706-B0DD7F88873C}" type="slidenum">
              <a:rPr lang="en-US"/>
              <a:pPr/>
              <a:t>‹#›</a:t>
            </a:fld>
            <a:endParaRPr lang="en-US" dirty="0"/>
          </a:p>
        </p:txBody>
      </p:sp>
    </p:spTree>
    <p:extLst>
      <p:ext uri="{BB962C8B-B14F-4D97-AF65-F5344CB8AC3E}">
        <p14:creationId xmlns:p14="http://schemas.microsoft.com/office/powerpoint/2010/main" val="39464546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7C41DD-6703-40E2-98D9-82A91154A7F1}" type="slidenum">
              <a:rPr lang="en-US"/>
              <a:pPr/>
              <a:t>15</a:t>
            </a:fld>
            <a:endParaRPr lang="en-US" dirty="0"/>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8CB61E-0CF4-4CBE-A459-A2802A018837}" type="slidenum">
              <a:rPr lang="en-US"/>
              <a:pPr/>
              <a:t>19</a:t>
            </a:fld>
            <a:endParaRPr lang="en-US" dirty="0"/>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849E91-B996-4F05-81C9-0257DB59656D}" type="slidenum">
              <a:rPr lang="en-US"/>
              <a:pPr/>
              <a:t>28</a:t>
            </a:fld>
            <a:endParaRPr lang="en-US" dirty="0"/>
          </a:p>
        </p:txBody>
      </p:sp>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BE66CB-F18B-47F4-B4E3-78AD932C22B4}" type="slidenum">
              <a:rPr lang="en-US"/>
              <a:pPr/>
              <a:t>30</a:t>
            </a:fld>
            <a:endParaRPr lang="en-US" dirty="0"/>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3124200"/>
            <a:ext cx="7772400" cy="838200"/>
          </a:xfrm>
        </p:spPr>
        <p:txBody>
          <a:bodyPr/>
          <a:lstStyle>
            <a:lvl1pPr>
              <a:defRPr sz="4400"/>
            </a:lvl1pPr>
          </a:lstStyle>
          <a:p>
            <a:pPr lvl="0"/>
            <a:r>
              <a:rPr lang="en-US" noProof="0"/>
              <a:t>Click to edit Master title</a:t>
            </a:r>
          </a:p>
        </p:txBody>
      </p:sp>
      <p:sp>
        <p:nvSpPr>
          <p:cNvPr id="4099" name="Rectangle 3"/>
          <p:cNvSpPr>
            <a:spLocks noGrp="1" noChangeArrowheads="1"/>
          </p:cNvSpPr>
          <p:nvPr>
            <p:ph type="subTitle" idx="1"/>
          </p:nvPr>
        </p:nvSpPr>
        <p:spPr>
          <a:xfrm>
            <a:off x="1371600" y="4191000"/>
            <a:ext cx="6248400" cy="990600"/>
          </a:xfrm>
        </p:spPr>
        <p:txBody>
          <a:bodyPr/>
          <a:lstStyle>
            <a:lvl1pPr marL="0" indent="0" algn="ctr">
              <a:buFontTx/>
              <a:buNone/>
              <a:defRPr sz="4300" b="1"/>
            </a:lvl1pPr>
          </a:lstStyle>
          <a:p>
            <a:pPr lvl="0"/>
            <a:r>
              <a:rPr lang="en-US" noProof="0"/>
              <a:t>Click to edit Master subtitle style</a:t>
            </a:r>
          </a:p>
        </p:txBody>
      </p:sp>
      <p:sp>
        <p:nvSpPr>
          <p:cNvPr id="4100" name="Rectangle 4"/>
          <p:cNvSpPr>
            <a:spLocks noGrp="1" noChangeArrowheads="1"/>
          </p:cNvSpPr>
          <p:nvPr>
            <p:ph type="dt" sz="half" idx="2"/>
          </p:nvPr>
        </p:nvSpPr>
        <p:spPr bwMode="auto">
          <a:xfrm>
            <a:off x="6858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222222"/>
                </a:solidFill>
              </a:defRPr>
            </a:lvl1pPr>
          </a:lstStyle>
          <a:p>
            <a:endParaRPr lang="en-US" dirty="0"/>
          </a:p>
        </p:txBody>
      </p:sp>
      <p:sp>
        <p:nvSpPr>
          <p:cNvPr id="4101" name="Rectangle 5"/>
          <p:cNvSpPr>
            <a:spLocks noGrp="1" noChangeArrowheads="1"/>
          </p:cNvSpPr>
          <p:nvPr>
            <p:ph type="ftr" sz="quarter" idx="3"/>
          </p:nvPr>
        </p:nvSpPr>
        <p:spPr>
          <a:xfrm>
            <a:off x="3124200" y="6248400"/>
            <a:ext cx="2895600" cy="457200"/>
          </a:xfrm>
        </p:spPr>
        <p:txBody>
          <a:bodyPr/>
          <a:lstStyle>
            <a:lvl1pPr algn="ctr">
              <a:defRPr>
                <a:latin typeface="Times New Roman" pitchFamily="18" charset="0"/>
              </a:defRPr>
            </a:lvl1pPr>
          </a:lstStyle>
          <a:p>
            <a:r>
              <a:rPr lang="en-US" dirty="0"/>
              <a:t>CWNA Guide to Wireless LANs, Third Edition</a:t>
            </a:r>
          </a:p>
        </p:txBody>
      </p:sp>
      <p:sp>
        <p:nvSpPr>
          <p:cNvPr id="4102" name="Rectangle 6"/>
          <p:cNvSpPr>
            <a:spLocks noGrp="1" noChangeArrowheads="1"/>
          </p:cNvSpPr>
          <p:nvPr>
            <p:ph type="sldNum" sz="quarter" idx="4"/>
          </p:nvPr>
        </p:nvSpPr>
        <p:spPr>
          <a:xfrm>
            <a:off x="6553200" y="6248400"/>
            <a:ext cx="1905000" cy="457200"/>
          </a:xfrm>
        </p:spPr>
        <p:txBody>
          <a:bodyPr/>
          <a:lstStyle>
            <a:lvl1pPr>
              <a:defRPr>
                <a:latin typeface="Times New Roman" pitchFamily="18" charset="0"/>
              </a:defRPr>
            </a:lvl1pPr>
          </a:lstStyle>
          <a:p>
            <a:fld id="{3AC2301F-574E-4306-A85C-606643C21A21}"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dirty="0"/>
              <a:t>CWNA Guide to Wireless LANs, Third Edition</a:t>
            </a:r>
          </a:p>
        </p:txBody>
      </p:sp>
      <p:sp>
        <p:nvSpPr>
          <p:cNvPr id="5" name="Slide Number Placeholder 4"/>
          <p:cNvSpPr>
            <a:spLocks noGrp="1"/>
          </p:cNvSpPr>
          <p:nvPr>
            <p:ph type="sldNum" sz="quarter" idx="11"/>
          </p:nvPr>
        </p:nvSpPr>
        <p:spPr/>
        <p:txBody>
          <a:bodyPr/>
          <a:lstStyle>
            <a:lvl1pPr>
              <a:defRPr/>
            </a:lvl1pPr>
          </a:lstStyle>
          <a:p>
            <a:fld id="{9C1237F1-AB9D-4E17-A62B-748C327ED704}" type="slidenum">
              <a:rPr lang="en-US"/>
              <a:pPr/>
              <a:t>‹#›</a:t>
            </a:fld>
            <a:endParaRPr lang="en-US" dirty="0"/>
          </a:p>
        </p:txBody>
      </p:sp>
    </p:spTree>
    <p:extLst>
      <p:ext uri="{BB962C8B-B14F-4D97-AF65-F5344CB8AC3E}">
        <p14:creationId xmlns:p14="http://schemas.microsoft.com/office/powerpoint/2010/main" val="1557049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81000"/>
            <a:ext cx="20193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381000"/>
            <a:ext cx="59055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dirty="0"/>
              <a:t>CWNA Guide to Wireless LANs, Third Edition</a:t>
            </a:r>
          </a:p>
        </p:txBody>
      </p:sp>
      <p:sp>
        <p:nvSpPr>
          <p:cNvPr id="5" name="Slide Number Placeholder 4"/>
          <p:cNvSpPr>
            <a:spLocks noGrp="1"/>
          </p:cNvSpPr>
          <p:nvPr>
            <p:ph type="sldNum" sz="quarter" idx="11"/>
          </p:nvPr>
        </p:nvSpPr>
        <p:spPr/>
        <p:txBody>
          <a:bodyPr/>
          <a:lstStyle>
            <a:lvl1pPr>
              <a:defRPr/>
            </a:lvl1pPr>
          </a:lstStyle>
          <a:p>
            <a:fld id="{F7680D1F-1D4E-4104-9FB7-27669A4B112D}" type="slidenum">
              <a:rPr lang="en-US"/>
              <a:pPr/>
              <a:t>‹#›</a:t>
            </a:fld>
            <a:endParaRPr lang="en-US" dirty="0"/>
          </a:p>
        </p:txBody>
      </p:sp>
    </p:spTree>
    <p:extLst>
      <p:ext uri="{BB962C8B-B14F-4D97-AF65-F5344CB8AC3E}">
        <p14:creationId xmlns:p14="http://schemas.microsoft.com/office/powerpoint/2010/main" val="4182569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1143000"/>
          </a:xfrm>
        </p:spPr>
        <p:txBody>
          <a:bodyPr/>
          <a:lstStyle/>
          <a:p>
            <a:r>
              <a:rPr lang="en-US"/>
              <a:t>Click to edit Master title style</a:t>
            </a:r>
          </a:p>
        </p:txBody>
      </p:sp>
      <p:sp>
        <p:nvSpPr>
          <p:cNvPr id="3" name="Text Placeholder 2"/>
          <p:cNvSpPr>
            <a:spLocks noGrp="1"/>
          </p:cNvSpPr>
          <p:nvPr>
            <p:ph type="body" sz="half" idx="1"/>
          </p:nvPr>
        </p:nvSpPr>
        <p:spPr>
          <a:xfrm>
            <a:off x="533400" y="1676400"/>
            <a:ext cx="396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96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533400" y="6324600"/>
            <a:ext cx="5867400" cy="381000"/>
          </a:xfrm>
        </p:spPr>
        <p:txBody>
          <a:bodyPr/>
          <a:lstStyle>
            <a:lvl1pPr>
              <a:defRPr/>
            </a:lvl1pPr>
          </a:lstStyle>
          <a:p>
            <a:r>
              <a:rPr lang="en-US" dirty="0"/>
              <a:t>CWNA Guide to Wireless LANs, Third Edition</a:t>
            </a:r>
          </a:p>
        </p:txBody>
      </p:sp>
      <p:sp>
        <p:nvSpPr>
          <p:cNvPr id="6" name="Slide Number Placeholder 5"/>
          <p:cNvSpPr>
            <a:spLocks noGrp="1"/>
          </p:cNvSpPr>
          <p:nvPr>
            <p:ph type="sldNum" sz="quarter" idx="11"/>
          </p:nvPr>
        </p:nvSpPr>
        <p:spPr>
          <a:xfrm>
            <a:off x="6553200" y="6324600"/>
            <a:ext cx="2057400" cy="381000"/>
          </a:xfrm>
        </p:spPr>
        <p:txBody>
          <a:bodyPr/>
          <a:lstStyle>
            <a:lvl1pPr>
              <a:defRPr/>
            </a:lvl1pPr>
          </a:lstStyle>
          <a:p>
            <a:fld id="{1792682D-3DC8-408A-A5C0-0EC8B3D47ED8}" type="slidenum">
              <a:rPr lang="en-US"/>
              <a:pPr/>
              <a:t>‹#›</a:t>
            </a:fld>
            <a:endParaRPr lang="en-US" dirty="0"/>
          </a:p>
        </p:txBody>
      </p:sp>
    </p:spTree>
    <p:extLst>
      <p:ext uri="{BB962C8B-B14F-4D97-AF65-F5344CB8AC3E}">
        <p14:creationId xmlns:p14="http://schemas.microsoft.com/office/powerpoint/2010/main" val="1008348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a:xfrm>
            <a:off x="533400" y="6324600"/>
            <a:ext cx="3810000" cy="381000"/>
          </a:xfrm>
        </p:spPr>
        <p:txBody>
          <a:bodyPr/>
          <a:lstStyle>
            <a:lvl1pPr>
              <a:defRPr/>
            </a:lvl1pPr>
          </a:lstStyle>
          <a:p>
            <a:r>
              <a:rPr lang="en-US" dirty="0"/>
              <a:t>CWNA Guide to Wireless LANs, Third Edition</a:t>
            </a:r>
          </a:p>
        </p:txBody>
      </p:sp>
      <p:sp>
        <p:nvSpPr>
          <p:cNvPr id="5" name="Slide Number Placeholder 4"/>
          <p:cNvSpPr>
            <a:spLocks noGrp="1"/>
          </p:cNvSpPr>
          <p:nvPr>
            <p:ph type="sldNum" sz="quarter" idx="11"/>
          </p:nvPr>
        </p:nvSpPr>
        <p:spPr/>
        <p:txBody>
          <a:bodyPr/>
          <a:lstStyle>
            <a:lvl1pPr>
              <a:defRPr/>
            </a:lvl1pPr>
          </a:lstStyle>
          <a:p>
            <a:fld id="{DA74B27A-9F94-4AB0-8E28-79F23ED549D9}" type="slidenum">
              <a:rPr lang="en-US"/>
              <a:pPr/>
              <a:t>‹#›</a:t>
            </a:fld>
            <a:endParaRPr lang="en-US" dirty="0"/>
          </a:p>
        </p:txBody>
      </p:sp>
    </p:spTree>
    <p:extLst>
      <p:ext uri="{BB962C8B-B14F-4D97-AF65-F5344CB8AC3E}">
        <p14:creationId xmlns:p14="http://schemas.microsoft.com/office/powerpoint/2010/main" val="1463311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dirty="0"/>
              <a:t>CWNA Guide to Wireless LANs, Third Edition</a:t>
            </a:r>
          </a:p>
        </p:txBody>
      </p:sp>
      <p:sp>
        <p:nvSpPr>
          <p:cNvPr id="5" name="Slide Number Placeholder 4"/>
          <p:cNvSpPr>
            <a:spLocks noGrp="1"/>
          </p:cNvSpPr>
          <p:nvPr>
            <p:ph type="sldNum" sz="quarter" idx="11"/>
          </p:nvPr>
        </p:nvSpPr>
        <p:spPr/>
        <p:txBody>
          <a:bodyPr/>
          <a:lstStyle>
            <a:lvl1pPr>
              <a:defRPr/>
            </a:lvl1pPr>
          </a:lstStyle>
          <a:p>
            <a:fld id="{79D82A38-77E9-4E44-A6E3-D518AECBA870}" type="slidenum">
              <a:rPr lang="en-US"/>
              <a:pPr/>
              <a:t>‹#›</a:t>
            </a:fld>
            <a:endParaRPr lang="en-US" dirty="0"/>
          </a:p>
        </p:txBody>
      </p:sp>
    </p:spTree>
    <p:extLst>
      <p:ext uri="{BB962C8B-B14F-4D97-AF65-F5344CB8AC3E}">
        <p14:creationId xmlns:p14="http://schemas.microsoft.com/office/powerpoint/2010/main" val="1000993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9624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dirty="0"/>
              <a:t>CWNA Guide to Wireless LANs, Third Edition</a:t>
            </a:r>
          </a:p>
        </p:txBody>
      </p:sp>
      <p:sp>
        <p:nvSpPr>
          <p:cNvPr id="6" name="Slide Number Placeholder 5"/>
          <p:cNvSpPr>
            <a:spLocks noGrp="1"/>
          </p:cNvSpPr>
          <p:nvPr>
            <p:ph type="sldNum" sz="quarter" idx="11"/>
          </p:nvPr>
        </p:nvSpPr>
        <p:spPr/>
        <p:txBody>
          <a:bodyPr/>
          <a:lstStyle>
            <a:lvl1pPr>
              <a:defRPr/>
            </a:lvl1pPr>
          </a:lstStyle>
          <a:p>
            <a:fld id="{CCA8A0E9-E244-4ED9-9754-215D22E5639F}" type="slidenum">
              <a:rPr lang="en-US"/>
              <a:pPr/>
              <a:t>‹#›</a:t>
            </a:fld>
            <a:endParaRPr lang="en-US" dirty="0"/>
          </a:p>
        </p:txBody>
      </p:sp>
    </p:spTree>
    <p:extLst>
      <p:ext uri="{BB962C8B-B14F-4D97-AF65-F5344CB8AC3E}">
        <p14:creationId xmlns:p14="http://schemas.microsoft.com/office/powerpoint/2010/main" val="16666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dirty="0"/>
              <a:t>CWNA Guide to Wireless LANs, Third Edition</a:t>
            </a:r>
          </a:p>
        </p:txBody>
      </p:sp>
      <p:sp>
        <p:nvSpPr>
          <p:cNvPr id="8" name="Slide Number Placeholder 7"/>
          <p:cNvSpPr>
            <a:spLocks noGrp="1"/>
          </p:cNvSpPr>
          <p:nvPr>
            <p:ph type="sldNum" sz="quarter" idx="11"/>
          </p:nvPr>
        </p:nvSpPr>
        <p:spPr/>
        <p:txBody>
          <a:bodyPr/>
          <a:lstStyle>
            <a:lvl1pPr>
              <a:defRPr/>
            </a:lvl1pPr>
          </a:lstStyle>
          <a:p>
            <a:fld id="{807EC313-B18A-43E1-B2D3-EC3E58605514}" type="slidenum">
              <a:rPr lang="en-US"/>
              <a:pPr/>
              <a:t>‹#›</a:t>
            </a:fld>
            <a:endParaRPr lang="en-US" dirty="0"/>
          </a:p>
        </p:txBody>
      </p:sp>
    </p:spTree>
    <p:extLst>
      <p:ext uri="{BB962C8B-B14F-4D97-AF65-F5344CB8AC3E}">
        <p14:creationId xmlns:p14="http://schemas.microsoft.com/office/powerpoint/2010/main" val="585910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dirty="0"/>
              <a:t>CWNA Guide to Wireless LANs, Third Edition</a:t>
            </a:r>
          </a:p>
        </p:txBody>
      </p:sp>
      <p:sp>
        <p:nvSpPr>
          <p:cNvPr id="4" name="Slide Number Placeholder 3"/>
          <p:cNvSpPr>
            <a:spLocks noGrp="1"/>
          </p:cNvSpPr>
          <p:nvPr>
            <p:ph type="sldNum" sz="quarter" idx="11"/>
          </p:nvPr>
        </p:nvSpPr>
        <p:spPr/>
        <p:txBody>
          <a:bodyPr/>
          <a:lstStyle>
            <a:lvl1pPr>
              <a:defRPr/>
            </a:lvl1pPr>
          </a:lstStyle>
          <a:p>
            <a:fld id="{C1561F12-9D13-4A7F-B2CB-AAE666F16BE3}" type="slidenum">
              <a:rPr lang="en-US"/>
              <a:pPr/>
              <a:t>‹#›</a:t>
            </a:fld>
            <a:endParaRPr lang="en-US" dirty="0"/>
          </a:p>
        </p:txBody>
      </p:sp>
    </p:spTree>
    <p:extLst>
      <p:ext uri="{BB962C8B-B14F-4D97-AF65-F5344CB8AC3E}">
        <p14:creationId xmlns:p14="http://schemas.microsoft.com/office/powerpoint/2010/main" val="3795876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dirty="0"/>
              <a:t>CWNA Guide to Wireless LANs, Third Edition</a:t>
            </a:r>
          </a:p>
        </p:txBody>
      </p:sp>
      <p:sp>
        <p:nvSpPr>
          <p:cNvPr id="3" name="Slide Number Placeholder 2"/>
          <p:cNvSpPr>
            <a:spLocks noGrp="1"/>
          </p:cNvSpPr>
          <p:nvPr>
            <p:ph type="sldNum" sz="quarter" idx="11"/>
          </p:nvPr>
        </p:nvSpPr>
        <p:spPr/>
        <p:txBody>
          <a:bodyPr/>
          <a:lstStyle>
            <a:lvl1pPr>
              <a:defRPr/>
            </a:lvl1pPr>
          </a:lstStyle>
          <a:p>
            <a:fld id="{6CDE5FE5-AED6-4DDA-A2B6-C3DCBDE8318D}" type="slidenum">
              <a:rPr lang="en-US"/>
              <a:pPr/>
              <a:t>‹#›</a:t>
            </a:fld>
            <a:endParaRPr lang="en-US" dirty="0"/>
          </a:p>
        </p:txBody>
      </p:sp>
    </p:spTree>
    <p:extLst>
      <p:ext uri="{BB962C8B-B14F-4D97-AF65-F5344CB8AC3E}">
        <p14:creationId xmlns:p14="http://schemas.microsoft.com/office/powerpoint/2010/main" val="1241218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a:t>CWNA Guide to Wireless LANs, Third Edition</a:t>
            </a:r>
          </a:p>
        </p:txBody>
      </p:sp>
      <p:sp>
        <p:nvSpPr>
          <p:cNvPr id="6" name="Slide Number Placeholder 5"/>
          <p:cNvSpPr>
            <a:spLocks noGrp="1"/>
          </p:cNvSpPr>
          <p:nvPr>
            <p:ph type="sldNum" sz="quarter" idx="11"/>
          </p:nvPr>
        </p:nvSpPr>
        <p:spPr/>
        <p:txBody>
          <a:bodyPr/>
          <a:lstStyle>
            <a:lvl1pPr>
              <a:defRPr/>
            </a:lvl1pPr>
          </a:lstStyle>
          <a:p>
            <a:fld id="{C9B5D454-CE86-44B8-8568-0E32CDEEF0E4}" type="slidenum">
              <a:rPr lang="en-US"/>
              <a:pPr/>
              <a:t>‹#›</a:t>
            </a:fld>
            <a:endParaRPr lang="en-US" dirty="0"/>
          </a:p>
        </p:txBody>
      </p:sp>
    </p:spTree>
    <p:extLst>
      <p:ext uri="{BB962C8B-B14F-4D97-AF65-F5344CB8AC3E}">
        <p14:creationId xmlns:p14="http://schemas.microsoft.com/office/powerpoint/2010/main" val="48639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a:t>CWNA Guide to Wireless LANs, Third Edition</a:t>
            </a:r>
          </a:p>
        </p:txBody>
      </p:sp>
      <p:sp>
        <p:nvSpPr>
          <p:cNvPr id="6" name="Slide Number Placeholder 5"/>
          <p:cNvSpPr>
            <a:spLocks noGrp="1"/>
          </p:cNvSpPr>
          <p:nvPr>
            <p:ph type="sldNum" sz="quarter" idx="11"/>
          </p:nvPr>
        </p:nvSpPr>
        <p:spPr/>
        <p:txBody>
          <a:bodyPr/>
          <a:lstStyle>
            <a:lvl1pPr>
              <a:defRPr/>
            </a:lvl1pPr>
          </a:lstStyle>
          <a:p>
            <a:fld id="{80F3A8A8-1B45-48D4-8C94-6FE891AC39FC}" type="slidenum">
              <a:rPr lang="en-US"/>
              <a:pPr/>
              <a:t>‹#›</a:t>
            </a:fld>
            <a:endParaRPr lang="en-US" dirty="0"/>
          </a:p>
        </p:txBody>
      </p:sp>
    </p:spTree>
    <p:extLst>
      <p:ext uri="{BB962C8B-B14F-4D97-AF65-F5344CB8AC3E}">
        <p14:creationId xmlns:p14="http://schemas.microsoft.com/office/powerpoint/2010/main" val="1150016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3810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676400"/>
            <a:ext cx="8077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29" name="Rectangle 5"/>
          <p:cNvSpPr>
            <a:spLocks noGrp="1" noChangeArrowheads="1"/>
          </p:cNvSpPr>
          <p:nvPr>
            <p:ph type="ftr" sz="quarter" idx="3"/>
          </p:nvPr>
        </p:nvSpPr>
        <p:spPr bwMode="auto">
          <a:xfrm>
            <a:off x="533400" y="6324600"/>
            <a:ext cx="3962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222222"/>
                </a:solidFill>
                <a:latin typeface="+mn-lt"/>
              </a:defRPr>
            </a:lvl1pPr>
          </a:lstStyle>
          <a:p>
            <a:r>
              <a:rPr lang="en-US" dirty="0"/>
              <a:t>CWNA Guide to Wireless LANs, Third Edition</a:t>
            </a:r>
          </a:p>
        </p:txBody>
      </p:sp>
      <p:sp>
        <p:nvSpPr>
          <p:cNvPr id="1030" name="Rectangle 6"/>
          <p:cNvSpPr>
            <a:spLocks noGrp="1" noChangeArrowheads="1"/>
          </p:cNvSpPr>
          <p:nvPr>
            <p:ph type="sldNum" sz="quarter" idx="4"/>
          </p:nvPr>
        </p:nvSpPr>
        <p:spPr bwMode="auto">
          <a:xfrm>
            <a:off x="6553200" y="6324600"/>
            <a:ext cx="2057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222222"/>
                </a:solidFill>
                <a:latin typeface="+mn-lt"/>
              </a:defRPr>
            </a:lvl1pPr>
          </a:lstStyle>
          <a:p>
            <a:fld id="{6AFEB572-24C5-4FA5-AC1A-3B985FECE64B}" type="slidenum">
              <a:rPr lang="en-US"/>
              <a:pPr/>
              <a:t>‹#›</a:t>
            </a:fld>
            <a:endParaRPr lang="en-US" dirty="0"/>
          </a:p>
        </p:txBody>
      </p:sp>
      <p:sp>
        <p:nvSpPr>
          <p:cNvPr id="6" name="TextBox 5"/>
          <p:cNvSpPr txBox="1"/>
          <p:nvPr userDrawn="1"/>
        </p:nvSpPr>
        <p:spPr>
          <a:xfrm>
            <a:off x="4495800" y="6477000"/>
            <a:ext cx="1676400" cy="261610"/>
          </a:xfrm>
          <a:prstGeom prst="rect">
            <a:avLst/>
          </a:prstGeom>
          <a:noFill/>
        </p:spPr>
        <p:txBody>
          <a:bodyPr wrap="square" rtlCol="0">
            <a:spAutoFit/>
          </a:bodyPr>
          <a:lstStyle/>
          <a:p>
            <a:pPr marL="0" marR="0">
              <a:spcBef>
                <a:spcPts val="0"/>
              </a:spcBef>
              <a:spcAft>
                <a:spcPts val="0"/>
              </a:spcAft>
            </a:pPr>
            <a:r>
              <a:rPr lang="en-US" sz="1100" dirty="0">
                <a:solidFill>
                  <a:schemeClr val="tx1"/>
                </a:solidFill>
                <a:effectLst/>
                <a:latin typeface="Calibri"/>
                <a:ea typeface="Calibri"/>
              </a:rPr>
              <a:t>© 2013 Cengage Learning</a:t>
            </a:r>
            <a:endParaRPr lang="en-US" sz="1100" dirty="0">
              <a:solidFill>
                <a:schemeClr val="tx1"/>
              </a:solidFill>
              <a:effectLst/>
              <a:latin typeface="Times New Roman"/>
              <a:ea typeface="Calibri"/>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fontAlgn="base">
        <a:spcBef>
          <a:spcPct val="0"/>
        </a:spcBef>
        <a:spcAft>
          <a:spcPct val="0"/>
        </a:spcAft>
        <a:defRPr sz="3600">
          <a:solidFill>
            <a:srgbClr val="222222"/>
          </a:solidFill>
          <a:latin typeface="+mj-lt"/>
          <a:ea typeface="+mj-ea"/>
          <a:cs typeface="+mj-cs"/>
        </a:defRPr>
      </a:lvl1pPr>
      <a:lvl2pPr algn="ctr" rtl="0" fontAlgn="base">
        <a:spcBef>
          <a:spcPct val="0"/>
        </a:spcBef>
        <a:spcAft>
          <a:spcPct val="0"/>
        </a:spcAft>
        <a:defRPr sz="3600">
          <a:solidFill>
            <a:srgbClr val="222222"/>
          </a:solidFill>
          <a:latin typeface="Arial" charset="0"/>
        </a:defRPr>
      </a:lvl2pPr>
      <a:lvl3pPr algn="ctr" rtl="0" fontAlgn="base">
        <a:spcBef>
          <a:spcPct val="0"/>
        </a:spcBef>
        <a:spcAft>
          <a:spcPct val="0"/>
        </a:spcAft>
        <a:defRPr sz="3600">
          <a:solidFill>
            <a:srgbClr val="222222"/>
          </a:solidFill>
          <a:latin typeface="Arial" charset="0"/>
        </a:defRPr>
      </a:lvl3pPr>
      <a:lvl4pPr algn="ctr" rtl="0" fontAlgn="base">
        <a:spcBef>
          <a:spcPct val="0"/>
        </a:spcBef>
        <a:spcAft>
          <a:spcPct val="0"/>
        </a:spcAft>
        <a:defRPr sz="3600">
          <a:solidFill>
            <a:srgbClr val="222222"/>
          </a:solidFill>
          <a:latin typeface="Arial" charset="0"/>
        </a:defRPr>
      </a:lvl4pPr>
      <a:lvl5pPr algn="ctr" rtl="0" fontAlgn="base">
        <a:spcBef>
          <a:spcPct val="0"/>
        </a:spcBef>
        <a:spcAft>
          <a:spcPct val="0"/>
        </a:spcAft>
        <a:defRPr sz="3600">
          <a:solidFill>
            <a:srgbClr val="222222"/>
          </a:solidFill>
          <a:latin typeface="Arial" charset="0"/>
        </a:defRPr>
      </a:lvl5pPr>
      <a:lvl6pPr marL="457200" algn="ctr" rtl="0" fontAlgn="base">
        <a:spcBef>
          <a:spcPct val="0"/>
        </a:spcBef>
        <a:spcAft>
          <a:spcPct val="0"/>
        </a:spcAft>
        <a:defRPr sz="3600">
          <a:solidFill>
            <a:srgbClr val="222222"/>
          </a:solidFill>
          <a:latin typeface="Arial" charset="0"/>
        </a:defRPr>
      </a:lvl6pPr>
      <a:lvl7pPr marL="914400" algn="ctr" rtl="0" fontAlgn="base">
        <a:spcBef>
          <a:spcPct val="0"/>
        </a:spcBef>
        <a:spcAft>
          <a:spcPct val="0"/>
        </a:spcAft>
        <a:defRPr sz="3600">
          <a:solidFill>
            <a:srgbClr val="222222"/>
          </a:solidFill>
          <a:latin typeface="Arial" charset="0"/>
        </a:defRPr>
      </a:lvl7pPr>
      <a:lvl8pPr marL="1371600" algn="ctr" rtl="0" fontAlgn="base">
        <a:spcBef>
          <a:spcPct val="0"/>
        </a:spcBef>
        <a:spcAft>
          <a:spcPct val="0"/>
        </a:spcAft>
        <a:defRPr sz="3600">
          <a:solidFill>
            <a:srgbClr val="222222"/>
          </a:solidFill>
          <a:latin typeface="Arial" charset="0"/>
        </a:defRPr>
      </a:lvl8pPr>
      <a:lvl9pPr marL="1828800" algn="ctr" rtl="0" fontAlgn="base">
        <a:spcBef>
          <a:spcPct val="0"/>
        </a:spcBef>
        <a:spcAft>
          <a:spcPct val="0"/>
        </a:spcAft>
        <a:defRPr sz="3600">
          <a:solidFill>
            <a:srgbClr val="222222"/>
          </a:solidFill>
          <a:latin typeface="Arial" charset="0"/>
        </a:defRPr>
      </a:lvl9pPr>
    </p:titleStyle>
    <p:bodyStyle>
      <a:lvl1pPr marL="342900" indent="-342900" algn="l" rtl="0" fontAlgn="base">
        <a:spcBef>
          <a:spcPct val="20000"/>
        </a:spcBef>
        <a:spcAft>
          <a:spcPct val="0"/>
        </a:spcAft>
        <a:buChar char="•"/>
        <a:defRPr sz="2600">
          <a:solidFill>
            <a:srgbClr val="222222"/>
          </a:solidFill>
          <a:latin typeface="+mn-lt"/>
          <a:ea typeface="+mn-ea"/>
          <a:cs typeface="+mn-cs"/>
        </a:defRPr>
      </a:lvl1pPr>
      <a:lvl2pPr marL="742950" indent="-285750" algn="l" rtl="0" fontAlgn="base">
        <a:spcBef>
          <a:spcPct val="20000"/>
        </a:spcBef>
        <a:spcAft>
          <a:spcPct val="0"/>
        </a:spcAft>
        <a:buChar char="–"/>
        <a:defRPr sz="2400">
          <a:solidFill>
            <a:srgbClr val="222222"/>
          </a:solidFill>
          <a:latin typeface="+mn-lt"/>
        </a:defRPr>
      </a:lvl2pPr>
      <a:lvl3pPr marL="1143000" indent="-228600" algn="l" rtl="0" fontAlgn="base">
        <a:spcBef>
          <a:spcPct val="20000"/>
        </a:spcBef>
        <a:spcAft>
          <a:spcPct val="0"/>
        </a:spcAft>
        <a:buChar char="•"/>
        <a:defRPr sz="2200">
          <a:solidFill>
            <a:srgbClr val="222222"/>
          </a:solidFill>
          <a:latin typeface="+mn-lt"/>
        </a:defRPr>
      </a:lvl3pPr>
      <a:lvl4pPr marL="1600200" indent="-228600" algn="l" rtl="0" fontAlgn="base">
        <a:spcBef>
          <a:spcPct val="20000"/>
        </a:spcBef>
        <a:spcAft>
          <a:spcPct val="0"/>
        </a:spcAft>
        <a:buChar char="–"/>
        <a:defRPr sz="2200">
          <a:solidFill>
            <a:srgbClr val="222222"/>
          </a:solidFill>
          <a:latin typeface="+mn-lt"/>
        </a:defRPr>
      </a:lvl4pPr>
      <a:lvl5pPr marL="2057400" indent="-228600" algn="l" rtl="0" fontAlgn="base">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Radio Frequency Behavior</a:t>
            </a:r>
          </a:p>
        </p:txBody>
      </p:sp>
      <p:sp>
        <p:nvSpPr>
          <p:cNvPr id="3" name="Content Placeholder 2"/>
          <p:cNvSpPr>
            <a:spLocks noGrp="1"/>
          </p:cNvSpPr>
          <p:nvPr>
            <p:ph idx="1"/>
          </p:nvPr>
        </p:nvSpPr>
        <p:spPr/>
        <p:txBody>
          <a:bodyPr/>
          <a:lstStyle/>
          <a:p>
            <a:r>
              <a:rPr lang="en-GB" dirty="0"/>
              <a:t>As an RF signal travels through the air and other mediums, it can move and behave in different manners.</a:t>
            </a:r>
            <a:endParaRPr lang="en-US" dirty="0"/>
          </a:p>
          <a:p>
            <a:r>
              <a:rPr lang="en-US" dirty="0"/>
              <a:t>RF signal behavior has an impact upon the speed of a transmission and distance achieved between two devices</a:t>
            </a:r>
          </a:p>
          <a:p>
            <a:pPr lvl="1"/>
            <a:r>
              <a:rPr lang="en-US" dirty="0"/>
              <a:t>Classified as propagation behaviors</a:t>
            </a:r>
          </a:p>
        </p:txBody>
      </p:sp>
      <p:sp>
        <p:nvSpPr>
          <p:cNvPr id="5" name="Slide Number Placeholder 4"/>
          <p:cNvSpPr>
            <a:spLocks noGrp="1"/>
          </p:cNvSpPr>
          <p:nvPr>
            <p:ph type="sldNum" sz="quarter" idx="11"/>
          </p:nvPr>
        </p:nvSpPr>
        <p:spPr/>
        <p:txBody>
          <a:bodyPr/>
          <a:lstStyle/>
          <a:p>
            <a:fld id="{DA74B27A-9F94-4AB0-8E28-79F23ED549D9}" type="slidenum">
              <a:rPr lang="en-US" smtClean="0"/>
              <a:pPr/>
              <a:t>1</a:t>
            </a:fld>
            <a:endParaRPr lang="en-US" dirty="0"/>
          </a:p>
        </p:txBody>
      </p:sp>
    </p:spTree>
    <p:extLst>
      <p:ext uri="{BB962C8B-B14F-4D97-AF65-F5344CB8AC3E}">
        <p14:creationId xmlns:p14="http://schemas.microsoft.com/office/powerpoint/2010/main" val="1732063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838200"/>
          </a:xfrm>
        </p:spPr>
        <p:txBody>
          <a:bodyPr/>
          <a:lstStyle/>
          <a:p>
            <a:r>
              <a:rPr lang="en-US" dirty="0"/>
              <a:t>Scattering</a:t>
            </a:r>
          </a:p>
        </p:txBody>
      </p:sp>
      <p:sp>
        <p:nvSpPr>
          <p:cNvPr id="5" name="Slide Number Placeholder 4"/>
          <p:cNvSpPr>
            <a:spLocks noGrp="1"/>
          </p:cNvSpPr>
          <p:nvPr>
            <p:ph type="sldNum" sz="quarter" idx="11"/>
          </p:nvPr>
        </p:nvSpPr>
        <p:spPr/>
        <p:txBody>
          <a:bodyPr/>
          <a:lstStyle/>
          <a:p>
            <a:fld id="{DA74B27A-9F94-4AB0-8E28-79F23ED549D9}" type="slidenum">
              <a:rPr lang="en-US" smtClean="0"/>
              <a:pPr/>
              <a:t>10</a:t>
            </a:fld>
            <a:endParaRPr lang="en-US" dirty="0"/>
          </a:p>
        </p:txBody>
      </p:sp>
      <p:pic>
        <p:nvPicPr>
          <p:cNvPr id="17410" name="Picture 2" descr="C:\Users\Julie\Documents\DropBox\InstructorManuals\CWNA\PPTs-new\fIGURES\Figure 3-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1219200"/>
            <a:ext cx="4143375" cy="30575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C4DDD5E-C1C4-A407-B9F0-BA7EE0854D9B}"/>
              </a:ext>
            </a:extLst>
          </p:cNvPr>
          <p:cNvPicPr>
            <a:picLocks noChangeAspect="1"/>
          </p:cNvPicPr>
          <p:nvPr/>
        </p:nvPicPr>
        <p:blipFill>
          <a:blip r:embed="rId3"/>
          <a:stretch>
            <a:fillRect/>
          </a:stretch>
        </p:blipFill>
        <p:spPr>
          <a:xfrm>
            <a:off x="2222146" y="4449522"/>
            <a:ext cx="4062993" cy="2432971"/>
          </a:xfrm>
          <a:prstGeom prst="rect">
            <a:avLst/>
          </a:prstGeom>
        </p:spPr>
      </p:pic>
    </p:spTree>
    <p:extLst>
      <p:ext uri="{BB962C8B-B14F-4D97-AF65-F5344CB8AC3E}">
        <p14:creationId xmlns:p14="http://schemas.microsoft.com/office/powerpoint/2010/main" val="2207769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838200"/>
          </a:xfrm>
        </p:spPr>
        <p:txBody>
          <a:bodyPr/>
          <a:lstStyle/>
          <a:p>
            <a:r>
              <a:rPr lang="en-US" dirty="0"/>
              <a:t>Refraction</a:t>
            </a:r>
          </a:p>
        </p:txBody>
      </p:sp>
      <p:sp>
        <p:nvSpPr>
          <p:cNvPr id="3" name="Content Placeholder 2"/>
          <p:cNvSpPr>
            <a:spLocks noGrp="1"/>
          </p:cNvSpPr>
          <p:nvPr>
            <p:ph idx="1"/>
          </p:nvPr>
        </p:nvSpPr>
        <p:spPr>
          <a:xfrm>
            <a:off x="533400" y="1295400"/>
            <a:ext cx="8077200" cy="4572000"/>
          </a:xfrm>
        </p:spPr>
        <p:txBody>
          <a:bodyPr/>
          <a:lstStyle/>
          <a:p>
            <a:r>
              <a:rPr lang="en-US" dirty="0"/>
              <a:t>When an RF signal moves from one medium to another of a different density the signal bends instead of traveling in a straight line</a:t>
            </a:r>
          </a:p>
          <a:p>
            <a:pPr lvl="1"/>
            <a:r>
              <a:rPr lang="en-US" dirty="0"/>
              <a:t>Bending behavior is known as </a:t>
            </a:r>
            <a:r>
              <a:rPr lang="en-US" b="1" dirty="0"/>
              <a:t>refraction</a:t>
            </a:r>
          </a:p>
        </p:txBody>
      </p:sp>
      <p:sp>
        <p:nvSpPr>
          <p:cNvPr id="5" name="Slide Number Placeholder 4"/>
          <p:cNvSpPr>
            <a:spLocks noGrp="1"/>
          </p:cNvSpPr>
          <p:nvPr>
            <p:ph type="sldNum" sz="quarter" idx="11"/>
          </p:nvPr>
        </p:nvSpPr>
        <p:spPr/>
        <p:txBody>
          <a:bodyPr/>
          <a:lstStyle/>
          <a:p>
            <a:fld id="{DA74B27A-9F94-4AB0-8E28-79F23ED549D9}" type="slidenum">
              <a:rPr lang="en-US" smtClean="0"/>
              <a:pPr/>
              <a:t>11</a:t>
            </a:fld>
            <a:endParaRPr lang="en-US" dirty="0"/>
          </a:p>
        </p:txBody>
      </p:sp>
      <p:pic>
        <p:nvPicPr>
          <p:cNvPr id="18434" name="Picture 2" descr="C:\Users\Julie\Documents\DropBox\InstructorManuals\CWNA\PPTs-new\fIGURES\Figure 3-2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283"/>
          <a:stretch/>
        </p:blipFill>
        <p:spPr bwMode="auto">
          <a:xfrm>
            <a:off x="2108915" y="3066245"/>
            <a:ext cx="4977685" cy="2667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81400" y="5733245"/>
            <a:ext cx="1353256" cy="400110"/>
          </a:xfrm>
          <a:prstGeom prst="rect">
            <a:avLst/>
          </a:prstGeom>
          <a:noFill/>
        </p:spPr>
        <p:txBody>
          <a:bodyPr wrap="none" rtlCol="0">
            <a:spAutoFit/>
          </a:bodyPr>
          <a:lstStyle/>
          <a:p>
            <a:r>
              <a:rPr lang="en-US" dirty="0">
                <a:solidFill>
                  <a:schemeClr val="tx1"/>
                </a:solidFill>
                <a:latin typeface="+mj-lt"/>
              </a:rPr>
              <a:t>Refraction</a:t>
            </a:r>
          </a:p>
        </p:txBody>
      </p:sp>
    </p:spTree>
    <p:extLst>
      <p:ext uri="{BB962C8B-B14F-4D97-AF65-F5344CB8AC3E}">
        <p14:creationId xmlns:p14="http://schemas.microsoft.com/office/powerpoint/2010/main" val="2495529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990600"/>
          </a:xfrm>
        </p:spPr>
        <p:txBody>
          <a:bodyPr/>
          <a:lstStyle/>
          <a:p>
            <a:r>
              <a:rPr lang="en-US" dirty="0"/>
              <a:t>Diffraction</a:t>
            </a:r>
          </a:p>
        </p:txBody>
      </p:sp>
      <p:sp>
        <p:nvSpPr>
          <p:cNvPr id="3" name="Content Placeholder 2"/>
          <p:cNvSpPr>
            <a:spLocks noGrp="1"/>
          </p:cNvSpPr>
          <p:nvPr>
            <p:ph idx="1"/>
          </p:nvPr>
        </p:nvSpPr>
        <p:spPr>
          <a:xfrm>
            <a:off x="533400" y="1447800"/>
            <a:ext cx="8077200" cy="2286000"/>
          </a:xfrm>
        </p:spPr>
        <p:txBody>
          <a:bodyPr/>
          <a:lstStyle/>
          <a:p>
            <a:r>
              <a:rPr lang="en-US" dirty="0"/>
              <a:t>Diffraction occurs when an object with rough surfaces is in the path of the RF signal ad causes it to bend</a:t>
            </a:r>
          </a:p>
        </p:txBody>
      </p:sp>
      <p:sp>
        <p:nvSpPr>
          <p:cNvPr id="5" name="Slide Number Placeholder 4"/>
          <p:cNvSpPr>
            <a:spLocks noGrp="1"/>
          </p:cNvSpPr>
          <p:nvPr>
            <p:ph type="sldNum" sz="quarter" idx="11"/>
          </p:nvPr>
        </p:nvSpPr>
        <p:spPr/>
        <p:txBody>
          <a:bodyPr/>
          <a:lstStyle/>
          <a:p>
            <a:fld id="{DA74B27A-9F94-4AB0-8E28-79F23ED549D9}" type="slidenum">
              <a:rPr lang="en-US" smtClean="0"/>
              <a:pPr/>
              <a:t>12</a:t>
            </a:fld>
            <a:endParaRPr lang="en-US" dirty="0"/>
          </a:p>
        </p:txBody>
      </p:sp>
      <p:pic>
        <p:nvPicPr>
          <p:cNvPr id="19458" name="Picture 2" descr="C:\Users\Julie\Documents\DropBox\InstructorManuals\CWNA\PPTs-new\fIGURES\Figure 3-2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007"/>
          <a:stretch/>
        </p:blipFill>
        <p:spPr bwMode="auto">
          <a:xfrm>
            <a:off x="457200" y="2971800"/>
            <a:ext cx="7924800" cy="19511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33800" y="5562600"/>
            <a:ext cx="1334211" cy="400110"/>
          </a:xfrm>
          <a:prstGeom prst="rect">
            <a:avLst/>
          </a:prstGeom>
          <a:noFill/>
        </p:spPr>
        <p:txBody>
          <a:bodyPr wrap="none" rtlCol="0">
            <a:spAutoFit/>
          </a:bodyPr>
          <a:lstStyle/>
          <a:p>
            <a:r>
              <a:rPr lang="en-US" dirty="0">
                <a:solidFill>
                  <a:schemeClr val="tx1"/>
                </a:solidFill>
                <a:latin typeface="+mj-lt"/>
              </a:rPr>
              <a:t>Diffraction</a:t>
            </a:r>
          </a:p>
        </p:txBody>
      </p:sp>
    </p:spTree>
    <p:extLst>
      <p:ext uri="{BB962C8B-B14F-4D97-AF65-F5344CB8AC3E}">
        <p14:creationId xmlns:p14="http://schemas.microsoft.com/office/powerpoint/2010/main" val="2009003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Behaviors</a:t>
            </a:r>
          </a:p>
        </p:txBody>
      </p:sp>
      <p:sp>
        <p:nvSpPr>
          <p:cNvPr id="3" name="Content Placeholder 2"/>
          <p:cNvSpPr>
            <a:spLocks noGrp="1"/>
          </p:cNvSpPr>
          <p:nvPr>
            <p:ph idx="1"/>
          </p:nvPr>
        </p:nvSpPr>
        <p:spPr/>
        <p:txBody>
          <a:bodyPr/>
          <a:lstStyle/>
          <a:p>
            <a:r>
              <a:rPr lang="en-US" b="1" dirty="0"/>
              <a:t>Attenuation</a:t>
            </a:r>
            <a:r>
              <a:rPr lang="en-US" dirty="0"/>
              <a:t>: loss of signal strength or decrease its amplitude</a:t>
            </a:r>
          </a:p>
          <a:p>
            <a:r>
              <a:rPr lang="en-US" dirty="0"/>
              <a:t>Two phenomena that can result in loss of an RF signal:</a:t>
            </a:r>
          </a:p>
          <a:p>
            <a:pPr lvl="1"/>
            <a:r>
              <a:rPr lang="en-US" b="1" dirty="0"/>
              <a:t>Free Space Path Loss (FPSL): </a:t>
            </a:r>
            <a:r>
              <a:rPr lang="en-US" dirty="0"/>
              <a:t>natural loss of signal strength through space</a:t>
            </a:r>
          </a:p>
          <a:p>
            <a:pPr lvl="2"/>
            <a:r>
              <a:rPr lang="en-US" dirty="0"/>
              <a:t>Not a result of absorption, reflection, scattering, or diffraction</a:t>
            </a:r>
          </a:p>
          <a:p>
            <a:pPr lvl="1"/>
            <a:r>
              <a:rPr lang="en-US" b="1" dirty="0"/>
              <a:t>Delay Spread</a:t>
            </a:r>
            <a:r>
              <a:rPr lang="en-US" dirty="0"/>
              <a:t>: The difference in time of multipath signals that reach the receiver</a:t>
            </a:r>
          </a:p>
        </p:txBody>
      </p:sp>
      <p:sp>
        <p:nvSpPr>
          <p:cNvPr id="5" name="Slide Number Placeholder 4"/>
          <p:cNvSpPr>
            <a:spLocks noGrp="1"/>
          </p:cNvSpPr>
          <p:nvPr>
            <p:ph type="sldNum" sz="quarter" idx="11"/>
          </p:nvPr>
        </p:nvSpPr>
        <p:spPr/>
        <p:txBody>
          <a:bodyPr/>
          <a:lstStyle/>
          <a:p>
            <a:fld id="{DA74B27A-9F94-4AB0-8E28-79F23ED549D9}" type="slidenum">
              <a:rPr lang="en-US" smtClean="0"/>
              <a:pPr/>
              <a:t>13</a:t>
            </a:fld>
            <a:endParaRPr lang="en-US" dirty="0"/>
          </a:p>
        </p:txBody>
      </p:sp>
    </p:spTree>
    <p:extLst>
      <p:ext uri="{BB962C8B-B14F-4D97-AF65-F5344CB8AC3E}">
        <p14:creationId xmlns:p14="http://schemas.microsoft.com/office/powerpoint/2010/main" val="1853621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E6D19-E084-DDEA-57D8-8D4A32167B48}"/>
              </a:ext>
            </a:extLst>
          </p:cNvPr>
          <p:cNvSpPr>
            <a:spLocks noGrp="1"/>
          </p:cNvSpPr>
          <p:nvPr>
            <p:ph type="title"/>
          </p:nvPr>
        </p:nvSpPr>
        <p:spPr/>
        <p:txBody>
          <a:bodyPr/>
          <a:lstStyle/>
          <a:p>
            <a:r>
              <a:rPr lang="en-GB" dirty="0"/>
              <a:t>Why Is Free Space Path Loss Important?</a:t>
            </a:r>
          </a:p>
        </p:txBody>
      </p:sp>
      <p:sp>
        <p:nvSpPr>
          <p:cNvPr id="3" name="Content Placeholder 2">
            <a:extLst>
              <a:ext uri="{FF2B5EF4-FFF2-40B4-BE49-F238E27FC236}">
                <a16:creationId xmlns:a16="http://schemas.microsoft.com/office/drawing/2014/main" id="{8EB792C6-FE2B-5D9D-D1D3-472C0EAE3A2C}"/>
              </a:ext>
            </a:extLst>
          </p:cNvPr>
          <p:cNvSpPr>
            <a:spLocks noGrp="1"/>
          </p:cNvSpPr>
          <p:nvPr>
            <p:ph idx="1"/>
          </p:nvPr>
        </p:nvSpPr>
        <p:spPr/>
        <p:txBody>
          <a:bodyPr/>
          <a:lstStyle/>
          <a:p>
            <a:r>
              <a:rPr lang="en-GB" dirty="0"/>
              <a:t>All radio devices have what is known as a receive sensitivity level. The radio receiver can properly interpret and receive a signal down to a certain fixed amplitude threshold. If a radio receives a signal above its amplitude threshold, the signal is powerful enough for the radio to sense and interpret the signal.</a:t>
            </a:r>
          </a:p>
          <a:p>
            <a:r>
              <a:rPr lang="en-GB" dirty="0"/>
              <a:t>If the amplitude of a received signal is below the radio’s receive sensitivity threshold, the radio can no longer properly sense and interpret the signal</a:t>
            </a:r>
          </a:p>
        </p:txBody>
      </p:sp>
      <p:sp>
        <p:nvSpPr>
          <p:cNvPr id="4" name="Slide Number Placeholder 3">
            <a:extLst>
              <a:ext uri="{FF2B5EF4-FFF2-40B4-BE49-F238E27FC236}">
                <a16:creationId xmlns:a16="http://schemas.microsoft.com/office/drawing/2014/main" id="{A77CF0B0-7638-3E45-78BE-951336D5E82C}"/>
              </a:ext>
            </a:extLst>
          </p:cNvPr>
          <p:cNvSpPr>
            <a:spLocks noGrp="1"/>
          </p:cNvSpPr>
          <p:nvPr>
            <p:ph type="sldNum" sz="quarter" idx="11"/>
          </p:nvPr>
        </p:nvSpPr>
        <p:spPr/>
        <p:txBody>
          <a:bodyPr/>
          <a:lstStyle/>
          <a:p>
            <a:fld id="{DA74B27A-9F94-4AB0-8E28-79F23ED549D9}" type="slidenum">
              <a:rPr lang="en-US" smtClean="0"/>
              <a:pPr/>
              <a:t>14</a:t>
            </a:fld>
            <a:endParaRPr lang="en-US" dirty="0"/>
          </a:p>
        </p:txBody>
      </p:sp>
    </p:spTree>
    <p:extLst>
      <p:ext uri="{BB962C8B-B14F-4D97-AF65-F5344CB8AC3E}">
        <p14:creationId xmlns:p14="http://schemas.microsoft.com/office/powerpoint/2010/main" val="669971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DD4A1B56-773F-408E-861B-EA08F951DEFE}" type="slidenum">
              <a:rPr lang="en-US"/>
              <a:pPr/>
              <a:t>15</a:t>
            </a:fld>
            <a:endParaRPr lang="en-US" dirty="0"/>
          </a:p>
        </p:txBody>
      </p:sp>
      <p:sp>
        <p:nvSpPr>
          <p:cNvPr id="190466" name="Rectangle 2"/>
          <p:cNvSpPr>
            <a:spLocks noGrp="1" noChangeArrowheads="1"/>
          </p:cNvSpPr>
          <p:nvPr>
            <p:ph type="title"/>
          </p:nvPr>
        </p:nvSpPr>
        <p:spPr/>
        <p:txBody>
          <a:bodyPr/>
          <a:lstStyle/>
          <a:p>
            <a:r>
              <a:rPr lang="en-US" dirty="0"/>
              <a:t>Amplification</a:t>
            </a:r>
          </a:p>
        </p:txBody>
      </p:sp>
      <p:sp>
        <p:nvSpPr>
          <p:cNvPr id="190467" name="Rectangle 3"/>
          <p:cNvSpPr>
            <a:spLocks noGrp="1" noChangeArrowheads="1"/>
          </p:cNvSpPr>
          <p:nvPr>
            <p:ph type="body" idx="1"/>
          </p:nvPr>
        </p:nvSpPr>
        <p:spPr/>
        <p:txBody>
          <a:bodyPr/>
          <a:lstStyle/>
          <a:p>
            <a:r>
              <a:rPr lang="en-US" b="1" dirty="0"/>
              <a:t>Gain: </a:t>
            </a:r>
            <a:r>
              <a:rPr lang="en-US" dirty="0"/>
              <a:t>Positive difference in amplitude between two signals</a:t>
            </a:r>
          </a:p>
          <a:p>
            <a:pPr lvl="1"/>
            <a:r>
              <a:rPr lang="en-US" dirty="0"/>
              <a:t>The strengthening of a signal</a:t>
            </a:r>
          </a:p>
          <a:p>
            <a:pPr lvl="1"/>
            <a:r>
              <a:rPr lang="en-US" dirty="0"/>
              <a:t>Achieved by </a:t>
            </a:r>
            <a:r>
              <a:rPr lang="en-US" b="1" dirty="0"/>
              <a:t>amplification </a:t>
            </a:r>
            <a:r>
              <a:rPr lang="en-US" dirty="0"/>
              <a:t>of signal</a:t>
            </a:r>
          </a:p>
          <a:p>
            <a:r>
              <a:rPr lang="en-US" dirty="0"/>
              <a:t>Amplification in delay spread can occur if copies arrive at the same time as the primary signal and are in phase</a:t>
            </a:r>
          </a:p>
          <a:p>
            <a:pPr lvl="1"/>
            <a:r>
              <a:rPr lang="en-US" dirty="0"/>
              <a:t>End result is that the signal is strengthened</a:t>
            </a:r>
          </a:p>
          <a:p>
            <a:pPr lvl="1"/>
            <a:r>
              <a:rPr lang="en-US" dirty="0"/>
              <a:t>Known as </a:t>
            </a:r>
            <a:r>
              <a:rPr lang="en-US" b="1" dirty="0"/>
              <a:t>upfade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RF Signal Strength Measurements</a:t>
            </a:r>
          </a:p>
        </p:txBody>
      </p:sp>
      <p:sp>
        <p:nvSpPr>
          <p:cNvPr id="3" name="Content Placeholder 2"/>
          <p:cNvSpPr>
            <a:spLocks noGrp="1"/>
          </p:cNvSpPr>
          <p:nvPr>
            <p:ph idx="1"/>
          </p:nvPr>
        </p:nvSpPr>
        <p:spPr/>
        <p:txBody>
          <a:bodyPr/>
          <a:lstStyle/>
          <a:p>
            <a:r>
              <a:rPr lang="en-US" dirty="0"/>
              <a:t>Four units of measurements are used to represent RF signal strength:</a:t>
            </a:r>
          </a:p>
          <a:p>
            <a:pPr lvl="1"/>
            <a:r>
              <a:rPr lang="en-US" dirty="0"/>
              <a:t>mW (milliwatts)</a:t>
            </a:r>
          </a:p>
          <a:p>
            <a:pPr lvl="1"/>
            <a:r>
              <a:rPr lang="en-US" dirty="0"/>
              <a:t>dBm (decibel milliwatts)</a:t>
            </a:r>
          </a:p>
          <a:p>
            <a:pPr lvl="1"/>
            <a:r>
              <a:rPr lang="en-US" dirty="0"/>
              <a:t>RSSI (Receive Signal Strength Indicator)</a:t>
            </a:r>
          </a:p>
          <a:p>
            <a:pPr lvl="1"/>
            <a:r>
              <a:rPr lang="en-US" dirty="0"/>
              <a:t>Signal-to-Noise Ratio</a:t>
            </a:r>
          </a:p>
        </p:txBody>
      </p:sp>
      <p:sp>
        <p:nvSpPr>
          <p:cNvPr id="5" name="Slide Number Placeholder 4"/>
          <p:cNvSpPr>
            <a:spLocks noGrp="1"/>
          </p:cNvSpPr>
          <p:nvPr>
            <p:ph type="sldNum" sz="quarter" idx="11"/>
          </p:nvPr>
        </p:nvSpPr>
        <p:spPr/>
        <p:txBody>
          <a:bodyPr/>
          <a:lstStyle/>
          <a:p>
            <a:fld id="{DA74B27A-9F94-4AB0-8E28-79F23ED549D9}" type="slidenum">
              <a:rPr lang="en-US" smtClean="0"/>
              <a:pPr/>
              <a:t>16</a:t>
            </a:fld>
            <a:endParaRPr lang="en-US" dirty="0"/>
          </a:p>
        </p:txBody>
      </p:sp>
    </p:spTree>
    <p:extLst>
      <p:ext uri="{BB962C8B-B14F-4D97-AF65-F5344CB8AC3E}">
        <p14:creationId xmlns:p14="http://schemas.microsoft.com/office/powerpoint/2010/main" val="1594422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Milliwatt (mW)</a:t>
            </a:r>
          </a:p>
        </p:txBody>
      </p:sp>
      <p:sp>
        <p:nvSpPr>
          <p:cNvPr id="3" name="Content Placeholder 2"/>
          <p:cNvSpPr>
            <a:spLocks noGrp="1"/>
          </p:cNvSpPr>
          <p:nvPr>
            <p:ph idx="1"/>
          </p:nvPr>
        </p:nvSpPr>
        <p:spPr>
          <a:xfrm>
            <a:off x="533400" y="1447800"/>
            <a:ext cx="8077200" cy="4572000"/>
          </a:xfrm>
        </p:spPr>
        <p:txBody>
          <a:bodyPr/>
          <a:lstStyle/>
          <a:p>
            <a:r>
              <a:rPr lang="en-US" dirty="0"/>
              <a:t>Voltage: electrical pressure on a wire and is measured in volts</a:t>
            </a:r>
          </a:p>
          <a:p>
            <a:r>
              <a:rPr lang="en-US" dirty="0"/>
              <a:t>Current: rate of electrical flow and is measured in amperes or amps</a:t>
            </a:r>
          </a:p>
          <a:p>
            <a:r>
              <a:rPr lang="en-US" dirty="0"/>
              <a:t>Resistance: Impedance of electrical flow and is measured in ohms</a:t>
            </a:r>
          </a:p>
          <a:p>
            <a:r>
              <a:rPr lang="en-US" dirty="0"/>
              <a:t>Electrical power: amount of energy and is measured in watts (W)</a:t>
            </a:r>
          </a:p>
          <a:p>
            <a:pPr lvl="1"/>
            <a:r>
              <a:rPr lang="en-US" dirty="0"/>
              <a:t>A watt is a basic unit of power of 1 amp of current that flows at 1 volt</a:t>
            </a:r>
          </a:p>
          <a:p>
            <a:pPr lvl="1"/>
            <a:r>
              <a:rPr lang="en-US" dirty="0"/>
              <a:t>Milliwatt (mW) is one thousandth of a watt of power</a:t>
            </a:r>
          </a:p>
        </p:txBody>
      </p:sp>
      <p:sp>
        <p:nvSpPr>
          <p:cNvPr id="5" name="Slide Number Placeholder 4"/>
          <p:cNvSpPr>
            <a:spLocks noGrp="1"/>
          </p:cNvSpPr>
          <p:nvPr>
            <p:ph type="sldNum" sz="quarter" idx="11"/>
          </p:nvPr>
        </p:nvSpPr>
        <p:spPr/>
        <p:txBody>
          <a:bodyPr/>
          <a:lstStyle/>
          <a:p>
            <a:fld id="{DA74B27A-9F94-4AB0-8E28-79F23ED549D9}" type="slidenum">
              <a:rPr lang="en-US" smtClean="0"/>
              <a:pPr/>
              <a:t>17</a:t>
            </a:fld>
            <a:endParaRPr lang="en-US" dirty="0"/>
          </a:p>
        </p:txBody>
      </p:sp>
    </p:spTree>
    <p:extLst>
      <p:ext uri="{BB962C8B-B14F-4D97-AF65-F5344CB8AC3E}">
        <p14:creationId xmlns:p14="http://schemas.microsoft.com/office/powerpoint/2010/main" val="31264974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CDE5FE5-AED6-4DDA-A2B6-C3DCBDE8318D}" type="slidenum">
              <a:rPr lang="en-US" smtClean="0"/>
              <a:pPr/>
              <a:t>18</a:t>
            </a:fld>
            <a:endParaRPr lang="en-US" dirty="0"/>
          </a:p>
        </p:txBody>
      </p:sp>
      <p:sp>
        <p:nvSpPr>
          <p:cNvPr id="4" name="TextBox 3"/>
          <p:cNvSpPr txBox="1"/>
          <p:nvPr/>
        </p:nvSpPr>
        <p:spPr>
          <a:xfrm>
            <a:off x="2362200" y="4900139"/>
            <a:ext cx="2622834" cy="400110"/>
          </a:xfrm>
          <a:prstGeom prst="rect">
            <a:avLst/>
          </a:prstGeom>
          <a:noFill/>
        </p:spPr>
        <p:txBody>
          <a:bodyPr wrap="none" rtlCol="0">
            <a:spAutoFit/>
          </a:bodyPr>
          <a:lstStyle/>
          <a:p>
            <a:r>
              <a:rPr lang="en-US" dirty="0">
                <a:solidFill>
                  <a:schemeClr val="tx1"/>
                </a:solidFill>
                <a:latin typeface="+mj-lt"/>
              </a:rPr>
              <a:t>Electrical terminology</a:t>
            </a:r>
          </a:p>
        </p:txBody>
      </p:sp>
      <p:pic>
        <p:nvPicPr>
          <p:cNvPr id="5122" name="Picture 2" descr="C:\Users\Julie\Documents\Dropbox\InstructorManuals\CWNA\PPTs-new\Tables\chapter 03\Table 3-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035"/>
          <a:stretch/>
        </p:blipFill>
        <p:spPr bwMode="auto">
          <a:xfrm>
            <a:off x="457200" y="1600200"/>
            <a:ext cx="79248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398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39044113-CC6E-4474-81A1-E94ACED4A0E1}" type="slidenum">
              <a:rPr lang="en-US"/>
              <a:pPr/>
              <a:t>19</a:t>
            </a:fld>
            <a:endParaRPr lang="en-US" dirty="0"/>
          </a:p>
        </p:txBody>
      </p:sp>
      <p:sp>
        <p:nvSpPr>
          <p:cNvPr id="199682" name="Rectangle 2"/>
          <p:cNvSpPr>
            <a:spLocks noGrp="1" noChangeArrowheads="1"/>
          </p:cNvSpPr>
          <p:nvPr>
            <p:ph type="title"/>
          </p:nvPr>
        </p:nvSpPr>
        <p:spPr/>
        <p:txBody>
          <a:bodyPr/>
          <a:lstStyle/>
          <a:p>
            <a:r>
              <a:rPr lang="en-US" dirty="0"/>
              <a:t>Decibel Milliwatt (dBm)</a:t>
            </a:r>
          </a:p>
        </p:txBody>
      </p:sp>
      <p:sp>
        <p:nvSpPr>
          <p:cNvPr id="199683" name="Rectangle 3"/>
          <p:cNvSpPr>
            <a:spLocks noGrp="1" noChangeArrowheads="1"/>
          </p:cNvSpPr>
          <p:nvPr>
            <p:ph type="body" idx="1"/>
          </p:nvPr>
        </p:nvSpPr>
        <p:spPr/>
        <p:txBody>
          <a:bodyPr/>
          <a:lstStyle/>
          <a:p>
            <a:pPr>
              <a:lnSpc>
                <a:spcPct val="90000"/>
              </a:lnSpc>
            </a:pPr>
            <a:r>
              <a:rPr lang="en-US" dirty="0"/>
              <a:t>RF power measured by two units on two scales:</a:t>
            </a:r>
          </a:p>
          <a:p>
            <a:pPr lvl="1">
              <a:lnSpc>
                <a:spcPct val="90000"/>
              </a:lnSpc>
            </a:pPr>
            <a:r>
              <a:rPr lang="en-US" dirty="0"/>
              <a:t>Linear scale:</a:t>
            </a:r>
          </a:p>
          <a:p>
            <a:pPr lvl="2">
              <a:lnSpc>
                <a:spcPct val="90000"/>
              </a:lnSpc>
            </a:pPr>
            <a:r>
              <a:rPr lang="en-US" dirty="0"/>
              <a:t>Using </a:t>
            </a:r>
            <a:r>
              <a:rPr lang="en-US" b="1" dirty="0"/>
              <a:t>milliwatts (mW)</a:t>
            </a:r>
          </a:p>
          <a:p>
            <a:pPr lvl="2">
              <a:lnSpc>
                <a:spcPct val="90000"/>
              </a:lnSpc>
            </a:pPr>
            <a:r>
              <a:rPr lang="en-US" dirty="0"/>
              <a:t>Reference point is zero</a:t>
            </a:r>
          </a:p>
          <a:p>
            <a:pPr lvl="2">
              <a:lnSpc>
                <a:spcPct val="90000"/>
              </a:lnSpc>
            </a:pPr>
            <a:r>
              <a:rPr lang="en-US" dirty="0"/>
              <a:t>Does not reveal gain or loss in relation to whole</a:t>
            </a:r>
          </a:p>
          <a:p>
            <a:pPr lvl="1">
              <a:lnSpc>
                <a:spcPct val="90000"/>
              </a:lnSpc>
            </a:pPr>
            <a:r>
              <a:rPr lang="en-US" dirty="0"/>
              <a:t>Relative scale: </a:t>
            </a:r>
          </a:p>
          <a:p>
            <a:pPr lvl="2">
              <a:lnSpc>
                <a:spcPct val="90000"/>
              </a:lnSpc>
            </a:pPr>
            <a:r>
              <a:rPr lang="en-US" dirty="0"/>
              <a:t>Reference point is the measurement itself</a:t>
            </a:r>
          </a:p>
          <a:p>
            <a:pPr lvl="2">
              <a:lnSpc>
                <a:spcPct val="90000"/>
              </a:lnSpc>
            </a:pPr>
            <a:r>
              <a:rPr lang="en-US" dirty="0"/>
              <a:t>Often use logarithms</a:t>
            </a:r>
          </a:p>
          <a:p>
            <a:pPr lvl="2">
              <a:lnSpc>
                <a:spcPct val="90000"/>
              </a:lnSpc>
            </a:pPr>
            <a:r>
              <a:rPr lang="en-US" dirty="0"/>
              <a:t>Measured in </a:t>
            </a:r>
            <a:r>
              <a:rPr lang="en-US" b="1" dirty="0"/>
              <a:t>decibels (dB)</a:t>
            </a:r>
          </a:p>
          <a:p>
            <a:pPr>
              <a:lnSpc>
                <a:spcPct val="90000"/>
              </a:lnSpc>
            </a:pPr>
            <a:r>
              <a:rPr lang="en-US" dirty="0"/>
              <a:t>The reference point that relates the (dB) scale to the linear milliwatt scale is know as </a:t>
            </a:r>
            <a:r>
              <a:rPr lang="en-US" b="1" dirty="0"/>
              <a:t>decibel milliwatt (dBm)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914400"/>
          </a:xfrm>
        </p:spPr>
        <p:txBody>
          <a:bodyPr/>
          <a:lstStyle/>
          <a:p>
            <a:r>
              <a:rPr lang="en-US" dirty="0"/>
              <a:t>Propagation Behaviors</a:t>
            </a:r>
          </a:p>
        </p:txBody>
      </p:sp>
      <p:sp>
        <p:nvSpPr>
          <p:cNvPr id="3" name="Content Placeholder 2"/>
          <p:cNvSpPr>
            <a:spLocks noGrp="1"/>
          </p:cNvSpPr>
          <p:nvPr>
            <p:ph idx="1"/>
          </p:nvPr>
        </p:nvSpPr>
        <p:spPr>
          <a:xfrm>
            <a:off x="533400" y="1371600"/>
            <a:ext cx="8077200" cy="4572000"/>
          </a:xfrm>
        </p:spPr>
        <p:txBody>
          <a:bodyPr/>
          <a:lstStyle/>
          <a:p>
            <a:r>
              <a:rPr lang="en-US" dirty="0"/>
              <a:t>Common misconception: an RF signal goes out from an antenna in a single signal that takes a direct path to a receiver. Signal may “bounce” off of walls and other objects </a:t>
            </a:r>
          </a:p>
          <a:p>
            <a:pPr lvl="2"/>
            <a:r>
              <a:rPr lang="en-US" b="1" dirty="0"/>
              <a:t>Wave propagation</a:t>
            </a:r>
            <a:r>
              <a:rPr lang="en-US" dirty="0"/>
              <a:t>: the way in which the signal travels</a:t>
            </a:r>
          </a:p>
          <a:p>
            <a:r>
              <a:rPr lang="en-US" dirty="0"/>
              <a:t>Several different behaviors the wave will take:</a:t>
            </a:r>
          </a:p>
          <a:p>
            <a:pPr lvl="1"/>
            <a:r>
              <a:rPr lang="en-US" dirty="0"/>
              <a:t>Absorption, reflection, scattering, refraction, and diffraction</a:t>
            </a:r>
          </a:p>
        </p:txBody>
      </p:sp>
      <p:sp>
        <p:nvSpPr>
          <p:cNvPr id="5" name="Slide Number Placeholder 4"/>
          <p:cNvSpPr>
            <a:spLocks noGrp="1"/>
          </p:cNvSpPr>
          <p:nvPr>
            <p:ph type="sldNum" sz="quarter" idx="11"/>
          </p:nvPr>
        </p:nvSpPr>
        <p:spPr/>
        <p:txBody>
          <a:bodyPr/>
          <a:lstStyle/>
          <a:p>
            <a:fld id="{DA74B27A-9F94-4AB0-8E28-79F23ED549D9}" type="slidenum">
              <a:rPr lang="en-US" smtClean="0"/>
              <a:pPr/>
              <a:t>2</a:t>
            </a:fld>
            <a:endParaRPr lang="en-US" dirty="0"/>
          </a:p>
        </p:txBody>
      </p:sp>
    </p:spTree>
    <p:extLst>
      <p:ext uri="{BB962C8B-B14F-4D97-AF65-F5344CB8AC3E}">
        <p14:creationId xmlns:p14="http://schemas.microsoft.com/office/powerpoint/2010/main" val="1217696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Receive Signal Strength Indicator (RSSI)</a:t>
            </a:r>
          </a:p>
        </p:txBody>
      </p:sp>
      <p:sp>
        <p:nvSpPr>
          <p:cNvPr id="3" name="Content Placeholder 2"/>
          <p:cNvSpPr>
            <a:spLocks noGrp="1"/>
          </p:cNvSpPr>
          <p:nvPr>
            <p:ph idx="1"/>
          </p:nvPr>
        </p:nvSpPr>
        <p:spPr/>
        <p:txBody>
          <a:bodyPr/>
          <a:lstStyle/>
          <a:p>
            <a:r>
              <a:rPr lang="en-US" b="1" dirty="0"/>
              <a:t>RSSI</a:t>
            </a:r>
            <a:r>
              <a:rPr lang="en-US" dirty="0"/>
              <a:t>: a mechanism by which RF signal strength can be measured by the circuitry on a wireless NIC</a:t>
            </a:r>
          </a:p>
          <a:p>
            <a:pPr lvl="1"/>
            <a:r>
              <a:rPr lang="en-US" dirty="0"/>
              <a:t>Value was intended for internal use by the wireless NIC</a:t>
            </a:r>
          </a:p>
          <a:p>
            <a:pPr lvl="1"/>
            <a:r>
              <a:rPr lang="en-US" dirty="0"/>
              <a:t>Example – a wireless NIC can check the RSSI value to:</a:t>
            </a:r>
          </a:p>
          <a:p>
            <a:pPr lvl="2"/>
            <a:r>
              <a:rPr lang="en-US" dirty="0"/>
              <a:t>Determine if it is clear to send its transmission</a:t>
            </a:r>
          </a:p>
          <a:p>
            <a:pPr lvl="2"/>
            <a:r>
              <a:rPr lang="en-US" dirty="0"/>
              <a:t>Determine if the user is roaming beyond the range of a particular AP</a:t>
            </a:r>
          </a:p>
        </p:txBody>
      </p:sp>
      <p:sp>
        <p:nvSpPr>
          <p:cNvPr id="5" name="Slide Number Placeholder 4"/>
          <p:cNvSpPr>
            <a:spLocks noGrp="1"/>
          </p:cNvSpPr>
          <p:nvPr>
            <p:ph type="sldNum" sz="quarter" idx="11"/>
          </p:nvPr>
        </p:nvSpPr>
        <p:spPr/>
        <p:txBody>
          <a:bodyPr/>
          <a:lstStyle/>
          <a:p>
            <a:fld id="{DA74B27A-9F94-4AB0-8E28-79F23ED549D9}" type="slidenum">
              <a:rPr lang="en-US" smtClean="0"/>
              <a:pPr/>
              <a:t>20</a:t>
            </a:fld>
            <a:endParaRPr lang="en-US" dirty="0"/>
          </a:p>
        </p:txBody>
      </p:sp>
    </p:spTree>
    <p:extLst>
      <p:ext uri="{BB962C8B-B14F-4D97-AF65-F5344CB8AC3E}">
        <p14:creationId xmlns:p14="http://schemas.microsoft.com/office/powerpoint/2010/main" val="2668647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Slide Number Placeholder 4"/>
          <p:cNvSpPr>
            <a:spLocks noGrp="1"/>
          </p:cNvSpPr>
          <p:nvPr>
            <p:ph type="sldNum" sz="quarter" idx="11"/>
          </p:nvPr>
        </p:nvSpPr>
        <p:spPr/>
        <p:txBody>
          <a:bodyPr/>
          <a:lstStyle/>
          <a:p>
            <a:fld id="{DA74B27A-9F94-4AB0-8E28-79F23ED549D9}" type="slidenum">
              <a:rPr lang="en-US" smtClean="0"/>
              <a:pPr/>
              <a:t>21</a:t>
            </a:fld>
            <a:endParaRPr lang="en-US" dirty="0"/>
          </a:p>
        </p:txBody>
      </p:sp>
      <p:pic>
        <p:nvPicPr>
          <p:cNvPr id="1026" name="Picture 2" descr="Signal quality">
            <a:extLst>
              <a:ext uri="{FF2B5EF4-FFF2-40B4-BE49-F238E27FC236}">
                <a16:creationId xmlns:a16="http://schemas.microsoft.com/office/drawing/2014/main" id="{3673CECB-EF0A-9B07-20B7-8E06FEE0FE1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8077200" cy="29507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15BB403-1611-798C-22C9-59A98F2153DC}"/>
              </a:ext>
            </a:extLst>
          </p:cNvPr>
          <p:cNvSpPr txBox="1"/>
          <p:nvPr/>
        </p:nvSpPr>
        <p:spPr>
          <a:xfrm>
            <a:off x="685800" y="3810000"/>
            <a:ext cx="7620000" cy="1015663"/>
          </a:xfrm>
          <a:prstGeom prst="rect">
            <a:avLst/>
          </a:prstGeom>
          <a:noFill/>
        </p:spPr>
        <p:txBody>
          <a:bodyPr wrap="square">
            <a:spAutoFit/>
          </a:bodyPr>
          <a:lstStyle/>
          <a:p>
            <a:r>
              <a:rPr lang="en-GB" dirty="0" err="1">
                <a:solidFill>
                  <a:schemeClr val="tx1">
                    <a:lumMod val="95000"/>
                    <a:lumOff val="5000"/>
                  </a:schemeClr>
                </a:solidFill>
              </a:rPr>
              <a:t>WiFi</a:t>
            </a:r>
            <a:r>
              <a:rPr lang="en-GB" dirty="0">
                <a:solidFill>
                  <a:schemeClr val="tx1">
                    <a:lumMod val="95000"/>
                    <a:lumOff val="5000"/>
                  </a:schemeClr>
                </a:solidFill>
              </a:rPr>
              <a:t> signal strength is typically measured in decibel milliwatts (dBm), a unit of the level that is used to indicate that a power ratio is expressed in decibels (dB) with reference to one milliwatt (</a:t>
            </a:r>
            <a:r>
              <a:rPr lang="en-GB" dirty="0" err="1">
                <a:solidFill>
                  <a:schemeClr val="tx1">
                    <a:lumMod val="95000"/>
                    <a:lumOff val="5000"/>
                  </a:schemeClr>
                </a:solidFill>
              </a:rPr>
              <a:t>mW</a:t>
            </a:r>
            <a:r>
              <a:rPr lang="en-GB" dirty="0">
                <a:solidFill>
                  <a:schemeClr val="tx1">
                    <a:lumMod val="95000"/>
                    <a:lumOff val="5000"/>
                  </a:schemeClr>
                </a:solidFill>
              </a:rPr>
              <a:t>).</a:t>
            </a:r>
          </a:p>
        </p:txBody>
      </p:sp>
    </p:spTree>
    <p:extLst>
      <p:ext uri="{BB962C8B-B14F-4D97-AF65-F5344CB8AC3E}">
        <p14:creationId xmlns:p14="http://schemas.microsoft.com/office/powerpoint/2010/main" val="3684473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9C8F9-F23B-F124-329B-87ECB8374C62}"/>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091A123-D19E-D734-5157-10597E5FDFB7}"/>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F7F6BA3D-213C-F531-9EFE-3D52C3692044}"/>
              </a:ext>
            </a:extLst>
          </p:cNvPr>
          <p:cNvSpPr>
            <a:spLocks noGrp="1"/>
          </p:cNvSpPr>
          <p:nvPr>
            <p:ph type="sldNum" sz="quarter" idx="11"/>
          </p:nvPr>
        </p:nvSpPr>
        <p:spPr/>
        <p:txBody>
          <a:bodyPr/>
          <a:lstStyle/>
          <a:p>
            <a:fld id="{DA74B27A-9F94-4AB0-8E28-79F23ED549D9}" type="slidenum">
              <a:rPr lang="en-US" smtClean="0"/>
              <a:pPr/>
              <a:t>22</a:t>
            </a:fld>
            <a:endParaRPr lang="en-US" dirty="0"/>
          </a:p>
        </p:txBody>
      </p:sp>
      <p:pic>
        <p:nvPicPr>
          <p:cNvPr id="6" name="Picture 5">
            <a:extLst>
              <a:ext uri="{FF2B5EF4-FFF2-40B4-BE49-F238E27FC236}">
                <a16:creationId xmlns:a16="http://schemas.microsoft.com/office/drawing/2014/main" id="{8360297F-C636-FAC4-88F9-88001A254240}"/>
              </a:ext>
            </a:extLst>
          </p:cNvPr>
          <p:cNvPicPr>
            <a:picLocks noChangeAspect="1"/>
          </p:cNvPicPr>
          <p:nvPr/>
        </p:nvPicPr>
        <p:blipFill>
          <a:blip r:embed="rId2"/>
          <a:stretch>
            <a:fillRect/>
          </a:stretch>
        </p:blipFill>
        <p:spPr>
          <a:xfrm>
            <a:off x="457200" y="0"/>
            <a:ext cx="7843373" cy="6858000"/>
          </a:xfrm>
          <a:prstGeom prst="rect">
            <a:avLst/>
          </a:prstGeom>
        </p:spPr>
      </p:pic>
    </p:spTree>
    <p:extLst>
      <p:ext uri="{BB962C8B-B14F-4D97-AF65-F5344CB8AC3E}">
        <p14:creationId xmlns:p14="http://schemas.microsoft.com/office/powerpoint/2010/main" val="2847542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9FAE40-9D44-94AB-C783-02976D60BCDC}"/>
              </a:ext>
            </a:extLst>
          </p:cNvPr>
          <p:cNvSpPr>
            <a:spLocks noGrp="1"/>
          </p:cNvSpPr>
          <p:nvPr>
            <p:ph type="sldNum" sz="quarter" idx="11"/>
          </p:nvPr>
        </p:nvSpPr>
        <p:spPr/>
        <p:txBody>
          <a:bodyPr/>
          <a:lstStyle/>
          <a:p>
            <a:fld id="{DA74B27A-9F94-4AB0-8E28-79F23ED549D9}" type="slidenum">
              <a:rPr lang="en-US" smtClean="0"/>
              <a:pPr/>
              <a:t>23</a:t>
            </a:fld>
            <a:endParaRPr lang="en-US" dirty="0"/>
          </a:p>
        </p:txBody>
      </p:sp>
      <p:pic>
        <p:nvPicPr>
          <p:cNvPr id="6" name="Picture 5">
            <a:extLst>
              <a:ext uri="{FF2B5EF4-FFF2-40B4-BE49-F238E27FC236}">
                <a16:creationId xmlns:a16="http://schemas.microsoft.com/office/drawing/2014/main" id="{97CC7D3D-7A1A-558C-B55E-CED6B902FE10}"/>
              </a:ext>
            </a:extLst>
          </p:cNvPr>
          <p:cNvPicPr>
            <a:picLocks noChangeAspect="1"/>
          </p:cNvPicPr>
          <p:nvPr/>
        </p:nvPicPr>
        <p:blipFill>
          <a:blip r:embed="rId2"/>
          <a:stretch>
            <a:fillRect/>
          </a:stretch>
        </p:blipFill>
        <p:spPr>
          <a:xfrm>
            <a:off x="1905000" y="0"/>
            <a:ext cx="4499959" cy="6858000"/>
          </a:xfrm>
          <a:prstGeom prst="rect">
            <a:avLst/>
          </a:prstGeom>
        </p:spPr>
      </p:pic>
    </p:spTree>
    <p:extLst>
      <p:ext uri="{BB962C8B-B14F-4D97-AF65-F5344CB8AC3E}">
        <p14:creationId xmlns:p14="http://schemas.microsoft.com/office/powerpoint/2010/main" val="2571614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990600"/>
          </a:xfrm>
        </p:spPr>
        <p:txBody>
          <a:bodyPr/>
          <a:lstStyle/>
          <a:p>
            <a:r>
              <a:rPr lang="en-US" dirty="0"/>
              <a:t>Signal-to-Noise Ratio</a:t>
            </a:r>
          </a:p>
        </p:txBody>
      </p:sp>
      <p:sp>
        <p:nvSpPr>
          <p:cNvPr id="3" name="Content Placeholder 2"/>
          <p:cNvSpPr>
            <a:spLocks noGrp="1"/>
          </p:cNvSpPr>
          <p:nvPr>
            <p:ph idx="1"/>
          </p:nvPr>
        </p:nvSpPr>
        <p:spPr>
          <a:xfrm>
            <a:off x="533400" y="1447800"/>
            <a:ext cx="8077200" cy="4876800"/>
          </a:xfrm>
        </p:spPr>
        <p:txBody>
          <a:bodyPr/>
          <a:lstStyle/>
          <a:p>
            <a:r>
              <a:rPr lang="en-GB" b="0" i="0" dirty="0">
                <a:solidFill>
                  <a:srgbClr val="4A4D5D"/>
                </a:solidFill>
                <a:effectLst/>
                <a:latin typeface="NunitoSans Regular"/>
              </a:rPr>
              <a:t>SNR is the difference in decibels between the received signal and the background noise level. For example, if you receive a signal of -70 dBm and the noise floor is measured at – 80 dBm, the SNR is 10 </a:t>
            </a:r>
            <a:r>
              <a:rPr lang="en-GB" b="0" i="0" dirty="0" err="1">
                <a:solidFill>
                  <a:srgbClr val="4A4D5D"/>
                </a:solidFill>
                <a:effectLst/>
                <a:latin typeface="NunitoSans Regular"/>
              </a:rPr>
              <a:t>dB.</a:t>
            </a:r>
            <a:r>
              <a:rPr lang="en-GB" b="0" i="0" dirty="0">
                <a:solidFill>
                  <a:srgbClr val="4A4D5D"/>
                </a:solidFill>
                <a:effectLst/>
                <a:latin typeface="NunitoSans Regular"/>
              </a:rPr>
              <a:t> Of course, you want the Signal-to-Noise ratio to be as high as possible so that it’s less likely for a signal to disappear in environmental noise.</a:t>
            </a:r>
            <a:endParaRPr lang="en-US" dirty="0"/>
          </a:p>
        </p:txBody>
      </p:sp>
      <p:sp>
        <p:nvSpPr>
          <p:cNvPr id="5" name="Slide Number Placeholder 4"/>
          <p:cNvSpPr>
            <a:spLocks noGrp="1"/>
          </p:cNvSpPr>
          <p:nvPr>
            <p:ph type="sldNum" sz="quarter" idx="11"/>
          </p:nvPr>
        </p:nvSpPr>
        <p:spPr/>
        <p:txBody>
          <a:bodyPr/>
          <a:lstStyle/>
          <a:p>
            <a:fld id="{DA74B27A-9F94-4AB0-8E28-79F23ED549D9}" type="slidenum">
              <a:rPr lang="en-US" smtClean="0"/>
              <a:pPr/>
              <a:t>24</a:t>
            </a:fld>
            <a:endParaRPr lang="en-US" dirty="0"/>
          </a:p>
        </p:txBody>
      </p:sp>
    </p:spTree>
    <p:extLst>
      <p:ext uri="{BB962C8B-B14F-4D97-AF65-F5344CB8AC3E}">
        <p14:creationId xmlns:p14="http://schemas.microsoft.com/office/powerpoint/2010/main" val="2047346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D9903-C67D-EB62-3267-9F6561073467}"/>
              </a:ext>
            </a:extLst>
          </p:cNvPr>
          <p:cNvSpPr>
            <a:spLocks noGrp="1"/>
          </p:cNvSpPr>
          <p:nvPr>
            <p:ph type="title"/>
          </p:nvPr>
        </p:nvSpPr>
        <p:spPr/>
        <p:txBody>
          <a:bodyPr/>
          <a:lstStyle/>
          <a:p>
            <a:endParaRPr lang="en-GB"/>
          </a:p>
        </p:txBody>
      </p:sp>
      <p:sp>
        <p:nvSpPr>
          <p:cNvPr id="4" name="Slide Number Placeholder 3">
            <a:extLst>
              <a:ext uri="{FF2B5EF4-FFF2-40B4-BE49-F238E27FC236}">
                <a16:creationId xmlns:a16="http://schemas.microsoft.com/office/drawing/2014/main" id="{27E922FB-A886-F82F-5EE8-906BB2F07CDB}"/>
              </a:ext>
            </a:extLst>
          </p:cNvPr>
          <p:cNvSpPr>
            <a:spLocks noGrp="1"/>
          </p:cNvSpPr>
          <p:nvPr>
            <p:ph type="sldNum" sz="quarter" idx="11"/>
          </p:nvPr>
        </p:nvSpPr>
        <p:spPr/>
        <p:txBody>
          <a:bodyPr/>
          <a:lstStyle/>
          <a:p>
            <a:fld id="{DA74B27A-9F94-4AB0-8E28-79F23ED549D9}" type="slidenum">
              <a:rPr lang="en-US" smtClean="0"/>
              <a:pPr/>
              <a:t>25</a:t>
            </a:fld>
            <a:endParaRPr lang="en-US" dirty="0"/>
          </a:p>
        </p:txBody>
      </p:sp>
      <p:pic>
        <p:nvPicPr>
          <p:cNvPr id="2050" name="Picture 2">
            <a:extLst>
              <a:ext uri="{FF2B5EF4-FFF2-40B4-BE49-F238E27FC236}">
                <a16:creationId xmlns:a16="http://schemas.microsoft.com/office/drawing/2014/main" id="{DF3B4DF4-5F46-06E6-0AC3-B2BC6FCC329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7548562" cy="4185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075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990600"/>
          </a:xfrm>
        </p:spPr>
        <p:txBody>
          <a:bodyPr/>
          <a:lstStyle/>
          <a:p>
            <a:r>
              <a:rPr lang="en-US" dirty="0"/>
              <a:t>Signal-to-Noise Ratio</a:t>
            </a:r>
          </a:p>
        </p:txBody>
      </p:sp>
      <p:sp>
        <p:nvSpPr>
          <p:cNvPr id="3" name="Content Placeholder 2"/>
          <p:cNvSpPr>
            <a:spLocks noGrp="1"/>
          </p:cNvSpPr>
          <p:nvPr>
            <p:ph idx="1"/>
          </p:nvPr>
        </p:nvSpPr>
        <p:spPr>
          <a:xfrm>
            <a:off x="533400" y="1447800"/>
            <a:ext cx="8077200" cy="4876800"/>
          </a:xfrm>
        </p:spPr>
        <p:txBody>
          <a:bodyPr/>
          <a:lstStyle/>
          <a:p>
            <a:r>
              <a:rPr lang="en-US" b="1" dirty="0"/>
              <a:t>Noise</a:t>
            </a:r>
            <a:r>
              <a:rPr lang="en-US" dirty="0"/>
              <a:t>: unwanted interference that impacts the RF signal</a:t>
            </a:r>
          </a:p>
          <a:p>
            <a:r>
              <a:rPr lang="en-US" b="1" dirty="0"/>
              <a:t>Signal-to-noise ratio (SNR): </a:t>
            </a:r>
            <a:r>
              <a:rPr lang="en-US" dirty="0"/>
              <a:t>desired signal to undesired signal (noise) in the average power level of a transmission (given as dB)</a:t>
            </a:r>
          </a:p>
          <a:p>
            <a:r>
              <a:rPr lang="en-US" dirty="0"/>
              <a:t>How SNR values relate to WLAN performance:</a:t>
            </a:r>
          </a:p>
          <a:p>
            <a:pPr lvl="1"/>
            <a:r>
              <a:rPr lang="en-US" dirty="0"/>
              <a:t>Over 40 dB = Excellent signal (5 bars)</a:t>
            </a:r>
          </a:p>
          <a:p>
            <a:pPr lvl="1"/>
            <a:r>
              <a:rPr lang="en-US" dirty="0"/>
              <a:t>25 dB-40 dB = Very good signal (3-4 bars)</a:t>
            </a:r>
          </a:p>
          <a:p>
            <a:pPr lvl="1"/>
            <a:r>
              <a:rPr lang="en-US" dirty="0"/>
              <a:t>15 dB-25 dB =Low signal (2 bars)</a:t>
            </a:r>
          </a:p>
          <a:p>
            <a:pPr lvl="1"/>
            <a:r>
              <a:rPr lang="en-US" dirty="0"/>
              <a:t>10 dB-15 dB = Very low signal (1 bar) </a:t>
            </a:r>
          </a:p>
          <a:p>
            <a:pPr lvl="1"/>
            <a:r>
              <a:rPr lang="en-US" dirty="0"/>
              <a:t>Less than 10 dB = No signal (0 bar)</a:t>
            </a:r>
          </a:p>
        </p:txBody>
      </p:sp>
      <p:sp>
        <p:nvSpPr>
          <p:cNvPr id="5" name="Slide Number Placeholder 4"/>
          <p:cNvSpPr>
            <a:spLocks noGrp="1"/>
          </p:cNvSpPr>
          <p:nvPr>
            <p:ph type="sldNum" sz="quarter" idx="11"/>
          </p:nvPr>
        </p:nvSpPr>
        <p:spPr/>
        <p:txBody>
          <a:bodyPr/>
          <a:lstStyle/>
          <a:p>
            <a:fld id="{DA74B27A-9F94-4AB0-8E28-79F23ED549D9}" type="slidenum">
              <a:rPr lang="en-US" smtClean="0"/>
              <a:pPr/>
              <a:t>26</a:t>
            </a:fld>
            <a:endParaRPr lang="en-US" dirty="0"/>
          </a:p>
        </p:txBody>
      </p:sp>
    </p:spTree>
    <p:extLst>
      <p:ext uri="{BB962C8B-B14F-4D97-AF65-F5344CB8AC3E}">
        <p14:creationId xmlns:p14="http://schemas.microsoft.com/office/powerpoint/2010/main" val="875718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DCE2D-199A-59B9-1AAB-1FDC6446BB5D}"/>
              </a:ext>
            </a:extLst>
          </p:cNvPr>
          <p:cNvSpPr>
            <a:spLocks noGrp="1"/>
          </p:cNvSpPr>
          <p:nvPr>
            <p:ph type="title"/>
          </p:nvPr>
        </p:nvSpPr>
        <p:spPr/>
        <p:txBody>
          <a:bodyPr/>
          <a:lstStyle/>
          <a:p>
            <a:endParaRPr lang="en-GB"/>
          </a:p>
        </p:txBody>
      </p:sp>
      <p:sp>
        <p:nvSpPr>
          <p:cNvPr id="4" name="Slide Number Placeholder 3">
            <a:extLst>
              <a:ext uri="{FF2B5EF4-FFF2-40B4-BE49-F238E27FC236}">
                <a16:creationId xmlns:a16="http://schemas.microsoft.com/office/drawing/2014/main" id="{9957D9D0-E16F-2E7D-D06F-6FED43677047}"/>
              </a:ext>
            </a:extLst>
          </p:cNvPr>
          <p:cNvSpPr>
            <a:spLocks noGrp="1"/>
          </p:cNvSpPr>
          <p:nvPr>
            <p:ph type="sldNum" sz="quarter" idx="11"/>
          </p:nvPr>
        </p:nvSpPr>
        <p:spPr/>
        <p:txBody>
          <a:bodyPr/>
          <a:lstStyle/>
          <a:p>
            <a:fld id="{DA74B27A-9F94-4AB0-8E28-79F23ED549D9}" type="slidenum">
              <a:rPr lang="en-US" smtClean="0"/>
              <a:pPr/>
              <a:t>27</a:t>
            </a:fld>
            <a:endParaRPr lang="en-US" dirty="0"/>
          </a:p>
        </p:txBody>
      </p:sp>
      <p:pic>
        <p:nvPicPr>
          <p:cNvPr id="3074" name="Picture 2">
            <a:extLst>
              <a:ext uri="{FF2B5EF4-FFF2-40B4-BE49-F238E27FC236}">
                <a16:creationId xmlns:a16="http://schemas.microsoft.com/office/drawing/2014/main" id="{ACFAFD26-839B-1B23-8747-1CC7C00A406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5472538" cy="344381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8B9A6F94-0FC7-CD4D-622F-0D7910D5A9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12" y="3925113"/>
            <a:ext cx="8134350" cy="287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757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7D3A28D7-9E0E-4847-8917-F35B0BD819CD}" type="slidenum">
              <a:rPr lang="en-US"/>
              <a:pPr/>
              <a:t>28</a:t>
            </a:fld>
            <a:endParaRPr lang="en-US" dirty="0"/>
          </a:p>
        </p:txBody>
      </p:sp>
      <p:sp>
        <p:nvSpPr>
          <p:cNvPr id="263170" name="Rectangle 2"/>
          <p:cNvSpPr>
            <a:spLocks noGrp="1" noChangeArrowheads="1"/>
          </p:cNvSpPr>
          <p:nvPr>
            <p:ph type="title"/>
          </p:nvPr>
        </p:nvSpPr>
        <p:spPr/>
        <p:txBody>
          <a:bodyPr/>
          <a:lstStyle/>
          <a:p>
            <a:r>
              <a:rPr lang="en-US" dirty="0"/>
              <a:t>Summary</a:t>
            </a:r>
          </a:p>
        </p:txBody>
      </p:sp>
      <p:sp>
        <p:nvSpPr>
          <p:cNvPr id="263171" name="Rectangle 3"/>
          <p:cNvSpPr>
            <a:spLocks noGrp="1" noChangeArrowheads="1"/>
          </p:cNvSpPr>
          <p:nvPr>
            <p:ph type="body" idx="1"/>
          </p:nvPr>
        </p:nvSpPr>
        <p:spPr/>
        <p:txBody>
          <a:bodyPr/>
          <a:lstStyle/>
          <a:p>
            <a:r>
              <a:rPr lang="en-US" dirty="0"/>
              <a:t>An analog signal is a continuous signal with no breaks in it</a:t>
            </a:r>
          </a:p>
          <a:p>
            <a:r>
              <a:rPr lang="en-US" dirty="0"/>
              <a:t>A digital signal consists of data that is discrete or separate, as opposed to continuous</a:t>
            </a:r>
          </a:p>
          <a:p>
            <a:r>
              <a:rPr lang="en-US" dirty="0"/>
              <a:t>Almost all wireless systems use digital modulations</a:t>
            </a:r>
          </a:p>
          <a:p>
            <a:r>
              <a:rPr lang="en-US" dirty="0"/>
              <a:t>Four units of measurements are used to represent RF signal strength: mW (milliwatts), dBm (decibel milliwatts), RSSI (Receive Signal Strength Indicator), and SNR</a:t>
            </a:r>
          </a:p>
          <a:p>
            <a:endParaRPr lang="en-US" dirty="0"/>
          </a:p>
          <a:p>
            <a:endParaRPr lang="en-US" dirty="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2C558-39E5-0CF0-6468-8B6DF87F537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8070796-BD18-56F1-62D3-37E6152487C2}"/>
              </a:ext>
            </a:extLst>
          </p:cNvPr>
          <p:cNvSpPr>
            <a:spLocks noGrp="1"/>
          </p:cNvSpPr>
          <p:nvPr>
            <p:ph idx="1"/>
          </p:nvPr>
        </p:nvSpPr>
        <p:spPr/>
        <p:txBody>
          <a:bodyPr/>
          <a:lstStyle/>
          <a:p>
            <a:r>
              <a:rPr lang="en-GB" b="0" i="0" dirty="0">
                <a:solidFill>
                  <a:srgbClr val="4A4D5D"/>
                </a:solidFill>
                <a:effectLst/>
                <a:latin typeface="NunitoSans Regular"/>
              </a:rPr>
              <a:t>If you’re in the same room as your wireless router and have trouble achieving good network performance, the chances are that there is a lot of environmental noise from various electronic devices and other wireless networks.</a:t>
            </a:r>
            <a:endParaRPr lang="en-GB" dirty="0"/>
          </a:p>
        </p:txBody>
      </p:sp>
      <p:sp>
        <p:nvSpPr>
          <p:cNvPr id="4" name="Slide Number Placeholder 3">
            <a:extLst>
              <a:ext uri="{FF2B5EF4-FFF2-40B4-BE49-F238E27FC236}">
                <a16:creationId xmlns:a16="http://schemas.microsoft.com/office/drawing/2014/main" id="{6AA449D6-A727-5095-9AAB-CF8AF4D4279F}"/>
              </a:ext>
            </a:extLst>
          </p:cNvPr>
          <p:cNvSpPr>
            <a:spLocks noGrp="1"/>
          </p:cNvSpPr>
          <p:nvPr>
            <p:ph type="sldNum" sz="quarter" idx="11"/>
          </p:nvPr>
        </p:nvSpPr>
        <p:spPr/>
        <p:txBody>
          <a:bodyPr/>
          <a:lstStyle/>
          <a:p>
            <a:fld id="{DA74B27A-9F94-4AB0-8E28-79F23ED549D9}" type="slidenum">
              <a:rPr lang="en-US" smtClean="0"/>
              <a:pPr/>
              <a:t>29</a:t>
            </a:fld>
            <a:endParaRPr lang="en-US" dirty="0"/>
          </a:p>
        </p:txBody>
      </p:sp>
    </p:spTree>
    <p:extLst>
      <p:ext uri="{BB962C8B-B14F-4D97-AF65-F5344CB8AC3E}">
        <p14:creationId xmlns:p14="http://schemas.microsoft.com/office/powerpoint/2010/main" val="3271585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6CDE5FE5-AED6-4DDA-A2B6-C3DCBDE8318D}" type="slidenum">
              <a:rPr lang="en-US" smtClean="0"/>
              <a:pPr/>
              <a:t>3</a:t>
            </a:fld>
            <a:endParaRPr lang="en-US" dirty="0"/>
          </a:p>
        </p:txBody>
      </p:sp>
      <p:pic>
        <p:nvPicPr>
          <p:cNvPr id="14338" name="Picture 2" descr="C:\Users\Julie\Documents\DropBox\InstructorManuals\CWNA\PPTs-new\fIGURES\Figure 3-1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128"/>
          <a:stretch/>
        </p:blipFill>
        <p:spPr bwMode="auto">
          <a:xfrm>
            <a:off x="2819400" y="199930"/>
            <a:ext cx="2819400" cy="54410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0" y="5638800"/>
            <a:ext cx="6096000" cy="707886"/>
          </a:xfrm>
          <a:prstGeom prst="rect">
            <a:avLst/>
          </a:prstGeom>
          <a:noFill/>
        </p:spPr>
        <p:txBody>
          <a:bodyPr wrap="square" rtlCol="0">
            <a:spAutoFit/>
          </a:bodyPr>
          <a:lstStyle/>
          <a:p>
            <a:pPr algn="ctr"/>
            <a:r>
              <a:rPr lang="en-US" dirty="0">
                <a:solidFill>
                  <a:schemeClr val="tx1"/>
                </a:solidFill>
                <a:latin typeface="+mj-lt"/>
              </a:rPr>
              <a:t>Incorrect and correct views of wave propagation and multipath</a:t>
            </a:r>
          </a:p>
        </p:txBody>
      </p:sp>
    </p:spTree>
    <p:extLst>
      <p:ext uri="{BB962C8B-B14F-4D97-AF65-F5344CB8AC3E}">
        <p14:creationId xmlns:p14="http://schemas.microsoft.com/office/powerpoint/2010/main" val="305966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543781CF-E41F-4234-943D-21BC615DDAEF}" type="slidenum">
              <a:rPr lang="en-US"/>
              <a:pPr/>
              <a:t>30</a:t>
            </a:fld>
            <a:endParaRPr lang="en-US" dirty="0"/>
          </a:p>
        </p:txBody>
      </p:sp>
      <p:sp>
        <p:nvSpPr>
          <p:cNvPr id="264195" name="Rectangle 3"/>
          <p:cNvSpPr>
            <a:spLocks noGrp="1" noChangeArrowheads="1"/>
          </p:cNvSpPr>
          <p:nvPr>
            <p:ph type="body" idx="1"/>
          </p:nvPr>
        </p:nvSpPr>
        <p:spPr/>
        <p:txBody>
          <a:bodyPr/>
          <a:lstStyle/>
          <a:p>
            <a:r>
              <a:rPr lang="en-US" dirty="0"/>
              <a:t>The behavior of the RF signal has a significant impact on the speed of the transmission and the distance between two devices</a:t>
            </a:r>
          </a:p>
          <a:p>
            <a:pPr marL="342900" lvl="1" indent="-342900">
              <a:buFontTx/>
              <a:buChar char="•"/>
            </a:pPr>
            <a:r>
              <a:rPr lang="en-US" sz="2600" dirty="0"/>
              <a:t>Propagation behaviors include: Absorption, reflection, scattering, refraction, and diffraction</a:t>
            </a:r>
          </a:p>
          <a:p>
            <a:pPr marL="342900" lvl="1" indent="-342900">
              <a:buFontTx/>
              <a:buChar char="•"/>
            </a:pPr>
            <a:r>
              <a:rPr lang="en-US" sz="2600" dirty="0"/>
              <a:t>Loss of signal strength is known as attenuation</a:t>
            </a:r>
          </a:p>
          <a:p>
            <a:r>
              <a:rPr lang="en-US" dirty="0"/>
              <a:t>Free space path loss is the “natural” loss of signal strength through space</a:t>
            </a:r>
          </a:p>
          <a:p>
            <a:r>
              <a:rPr lang="en-US" dirty="0"/>
              <a:t>The difference in time of multipath signals that reach the receiver is known as delay spread</a:t>
            </a:r>
          </a:p>
          <a:p>
            <a:endParaRPr lang="en-US" dirty="0"/>
          </a:p>
        </p:txBody>
      </p:sp>
      <p:sp>
        <p:nvSpPr>
          <p:cNvPr id="2" name="Title 1"/>
          <p:cNvSpPr>
            <a:spLocks noGrp="1"/>
          </p:cNvSpPr>
          <p:nvPr>
            <p:ph type="title"/>
          </p:nvPr>
        </p:nvSpPr>
        <p:spPr/>
        <p:txBody>
          <a:bodyPr/>
          <a:lstStyle/>
          <a:p>
            <a:r>
              <a:rPr lang="en-US" dirty="0"/>
              <a:t>Summary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8D30C-0719-94CB-BA72-8A9295C76476}"/>
              </a:ext>
            </a:extLst>
          </p:cNvPr>
          <p:cNvSpPr>
            <a:spLocks noGrp="1"/>
          </p:cNvSpPr>
          <p:nvPr>
            <p:ph type="title"/>
          </p:nvPr>
        </p:nvSpPr>
        <p:spPr/>
        <p:txBody>
          <a:bodyPr/>
          <a:lstStyle/>
          <a:p>
            <a:endParaRPr lang="en-GB"/>
          </a:p>
        </p:txBody>
      </p:sp>
      <p:pic>
        <p:nvPicPr>
          <p:cNvPr id="6" name="Content Placeholder 5">
            <a:extLst>
              <a:ext uri="{FF2B5EF4-FFF2-40B4-BE49-F238E27FC236}">
                <a16:creationId xmlns:a16="http://schemas.microsoft.com/office/drawing/2014/main" id="{0A862445-6300-44C2-7691-343AD118B283}"/>
              </a:ext>
            </a:extLst>
          </p:cNvPr>
          <p:cNvPicPr>
            <a:picLocks noGrp="1" noChangeAspect="1"/>
          </p:cNvPicPr>
          <p:nvPr>
            <p:ph idx="1"/>
          </p:nvPr>
        </p:nvPicPr>
        <p:blipFill>
          <a:blip r:embed="rId2"/>
          <a:stretch>
            <a:fillRect/>
          </a:stretch>
        </p:blipFill>
        <p:spPr>
          <a:xfrm>
            <a:off x="275259" y="1524000"/>
            <a:ext cx="8593482" cy="4572000"/>
          </a:xfrm>
        </p:spPr>
      </p:pic>
      <p:sp>
        <p:nvSpPr>
          <p:cNvPr id="4" name="Slide Number Placeholder 3">
            <a:extLst>
              <a:ext uri="{FF2B5EF4-FFF2-40B4-BE49-F238E27FC236}">
                <a16:creationId xmlns:a16="http://schemas.microsoft.com/office/drawing/2014/main" id="{19241C8C-9918-4A45-EE7D-BEF5257317DB}"/>
              </a:ext>
            </a:extLst>
          </p:cNvPr>
          <p:cNvSpPr>
            <a:spLocks noGrp="1"/>
          </p:cNvSpPr>
          <p:nvPr>
            <p:ph type="sldNum" sz="quarter" idx="11"/>
          </p:nvPr>
        </p:nvSpPr>
        <p:spPr/>
        <p:txBody>
          <a:bodyPr/>
          <a:lstStyle/>
          <a:p>
            <a:fld id="{DA74B27A-9F94-4AB0-8E28-79F23ED549D9}" type="slidenum">
              <a:rPr lang="en-US" smtClean="0"/>
              <a:pPr/>
              <a:t>31</a:t>
            </a:fld>
            <a:endParaRPr lang="en-US" dirty="0"/>
          </a:p>
        </p:txBody>
      </p:sp>
    </p:spTree>
    <p:extLst>
      <p:ext uri="{BB962C8B-B14F-4D97-AF65-F5344CB8AC3E}">
        <p14:creationId xmlns:p14="http://schemas.microsoft.com/office/powerpoint/2010/main" val="579745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A8B9-347B-568F-2178-1CB76A871BE7}"/>
              </a:ext>
            </a:extLst>
          </p:cNvPr>
          <p:cNvSpPr>
            <a:spLocks noGrp="1"/>
          </p:cNvSpPr>
          <p:nvPr>
            <p:ph type="title"/>
          </p:nvPr>
        </p:nvSpPr>
        <p:spPr/>
        <p:txBody>
          <a:bodyPr/>
          <a:lstStyle/>
          <a:p>
            <a:endParaRPr lang="en-GB"/>
          </a:p>
        </p:txBody>
      </p:sp>
      <p:pic>
        <p:nvPicPr>
          <p:cNvPr id="6" name="Content Placeholder 5">
            <a:extLst>
              <a:ext uri="{FF2B5EF4-FFF2-40B4-BE49-F238E27FC236}">
                <a16:creationId xmlns:a16="http://schemas.microsoft.com/office/drawing/2014/main" id="{9816EE6C-C30D-956C-1F07-C8AF3C899990}"/>
              </a:ext>
            </a:extLst>
          </p:cNvPr>
          <p:cNvPicPr>
            <a:picLocks noGrp="1" noChangeAspect="1"/>
          </p:cNvPicPr>
          <p:nvPr>
            <p:ph idx="1"/>
          </p:nvPr>
        </p:nvPicPr>
        <p:blipFill>
          <a:blip r:embed="rId2"/>
          <a:stretch>
            <a:fillRect/>
          </a:stretch>
        </p:blipFill>
        <p:spPr>
          <a:xfrm>
            <a:off x="2337629" y="1676400"/>
            <a:ext cx="4468742" cy="4572000"/>
          </a:xfrm>
        </p:spPr>
      </p:pic>
      <p:sp>
        <p:nvSpPr>
          <p:cNvPr id="4" name="Slide Number Placeholder 3">
            <a:extLst>
              <a:ext uri="{FF2B5EF4-FFF2-40B4-BE49-F238E27FC236}">
                <a16:creationId xmlns:a16="http://schemas.microsoft.com/office/drawing/2014/main" id="{356BC77D-7635-079A-7441-92BE8975AED8}"/>
              </a:ext>
            </a:extLst>
          </p:cNvPr>
          <p:cNvSpPr>
            <a:spLocks noGrp="1"/>
          </p:cNvSpPr>
          <p:nvPr>
            <p:ph type="sldNum" sz="quarter" idx="11"/>
          </p:nvPr>
        </p:nvSpPr>
        <p:spPr/>
        <p:txBody>
          <a:bodyPr/>
          <a:lstStyle/>
          <a:p>
            <a:fld id="{DA74B27A-9F94-4AB0-8E28-79F23ED549D9}" type="slidenum">
              <a:rPr lang="en-US" smtClean="0"/>
              <a:pPr/>
              <a:t>32</a:t>
            </a:fld>
            <a:endParaRPr lang="en-US" dirty="0"/>
          </a:p>
        </p:txBody>
      </p:sp>
    </p:spTree>
    <p:extLst>
      <p:ext uri="{BB962C8B-B14F-4D97-AF65-F5344CB8AC3E}">
        <p14:creationId xmlns:p14="http://schemas.microsoft.com/office/powerpoint/2010/main" val="1257355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B6063-9888-4017-1FBF-E337C99E4E81}"/>
              </a:ext>
            </a:extLst>
          </p:cNvPr>
          <p:cNvSpPr>
            <a:spLocks noGrp="1"/>
          </p:cNvSpPr>
          <p:nvPr>
            <p:ph type="title"/>
          </p:nvPr>
        </p:nvSpPr>
        <p:spPr/>
        <p:txBody>
          <a:bodyPr/>
          <a:lstStyle/>
          <a:p>
            <a:r>
              <a:rPr lang="en-GB" dirty="0"/>
              <a:t>Propagation Behaviors</a:t>
            </a:r>
          </a:p>
        </p:txBody>
      </p:sp>
      <p:sp>
        <p:nvSpPr>
          <p:cNvPr id="3" name="Content Placeholder 2">
            <a:extLst>
              <a:ext uri="{FF2B5EF4-FFF2-40B4-BE49-F238E27FC236}">
                <a16:creationId xmlns:a16="http://schemas.microsoft.com/office/drawing/2014/main" id="{8445B822-7BB2-C599-21DB-A0D4AAAC5D58}"/>
              </a:ext>
            </a:extLst>
          </p:cNvPr>
          <p:cNvSpPr>
            <a:spLocks noGrp="1"/>
          </p:cNvSpPr>
          <p:nvPr>
            <p:ph idx="1"/>
          </p:nvPr>
        </p:nvSpPr>
        <p:spPr/>
        <p:txBody>
          <a:bodyPr/>
          <a:lstStyle/>
          <a:p>
            <a:r>
              <a:rPr lang="en-GB" dirty="0"/>
              <a:t>Understand RF propagation behaviors helps for:</a:t>
            </a:r>
          </a:p>
          <a:p>
            <a:pPr lvl="1"/>
            <a:r>
              <a:rPr lang="en-GB" dirty="0"/>
              <a:t>Making sure that access points are deployed in the proper location, </a:t>
            </a:r>
          </a:p>
          <a:p>
            <a:pPr lvl="1"/>
            <a:r>
              <a:rPr lang="en-GB" dirty="0"/>
              <a:t>Making sure the proper type of antenna is chosen</a:t>
            </a:r>
          </a:p>
          <a:p>
            <a:pPr lvl="1"/>
            <a:r>
              <a:rPr lang="en-GB" dirty="0"/>
              <a:t>Monitoring the performance of the wireless network.</a:t>
            </a:r>
            <a:endParaRPr lang="en-US" dirty="0"/>
          </a:p>
          <a:p>
            <a:endParaRPr lang="en-GB" dirty="0"/>
          </a:p>
        </p:txBody>
      </p:sp>
      <p:sp>
        <p:nvSpPr>
          <p:cNvPr id="4" name="Slide Number Placeholder 3">
            <a:extLst>
              <a:ext uri="{FF2B5EF4-FFF2-40B4-BE49-F238E27FC236}">
                <a16:creationId xmlns:a16="http://schemas.microsoft.com/office/drawing/2014/main" id="{8A7B7505-5612-9C8A-2ED8-09BEE025541D}"/>
              </a:ext>
            </a:extLst>
          </p:cNvPr>
          <p:cNvSpPr>
            <a:spLocks noGrp="1"/>
          </p:cNvSpPr>
          <p:nvPr>
            <p:ph type="sldNum" sz="quarter" idx="11"/>
          </p:nvPr>
        </p:nvSpPr>
        <p:spPr/>
        <p:txBody>
          <a:bodyPr/>
          <a:lstStyle/>
          <a:p>
            <a:fld id="{DA74B27A-9F94-4AB0-8E28-79F23ED549D9}" type="slidenum">
              <a:rPr lang="en-US" smtClean="0"/>
              <a:pPr/>
              <a:t>4</a:t>
            </a:fld>
            <a:endParaRPr lang="en-US" dirty="0"/>
          </a:p>
        </p:txBody>
      </p:sp>
    </p:spTree>
    <p:extLst>
      <p:ext uri="{BB962C8B-B14F-4D97-AF65-F5344CB8AC3E}">
        <p14:creationId xmlns:p14="http://schemas.microsoft.com/office/powerpoint/2010/main" val="960272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Absorption</a:t>
            </a:r>
          </a:p>
        </p:txBody>
      </p:sp>
      <p:sp>
        <p:nvSpPr>
          <p:cNvPr id="3" name="Content Placeholder 2"/>
          <p:cNvSpPr>
            <a:spLocks noGrp="1"/>
          </p:cNvSpPr>
          <p:nvPr>
            <p:ph idx="1"/>
          </p:nvPr>
        </p:nvSpPr>
        <p:spPr>
          <a:xfrm>
            <a:off x="685800" y="1321314"/>
            <a:ext cx="8077200" cy="4622285"/>
          </a:xfrm>
        </p:spPr>
        <p:txBody>
          <a:bodyPr/>
          <a:lstStyle/>
          <a:p>
            <a:r>
              <a:rPr lang="en-US" dirty="0"/>
              <a:t>The most common RF behavior is absorption,</a:t>
            </a:r>
            <a:r>
              <a:rPr lang="en-GB" dirty="0"/>
              <a:t> most materials will absorb some amount of an RF signal to varying degrees.</a:t>
            </a:r>
            <a:r>
              <a:rPr lang="en-US" dirty="0"/>
              <a:t> Materials that will “absorb” the RF signal:</a:t>
            </a:r>
          </a:p>
          <a:p>
            <a:pPr lvl="1"/>
            <a:r>
              <a:rPr lang="en-US" dirty="0"/>
              <a:t>Concrete, wood, and asphalt</a:t>
            </a:r>
          </a:p>
          <a:p>
            <a:pPr lvl="1"/>
            <a:r>
              <a:rPr lang="en-GB" dirty="0"/>
              <a:t>A 2.4 GHz signal will be 1/16 the original power after propagating through a concrete wall. That same signal will only lose one-half the original power after passing through drywall material.</a:t>
            </a:r>
          </a:p>
          <a:p>
            <a:pPr lvl="1"/>
            <a:r>
              <a:rPr lang="en-GB" dirty="0"/>
              <a:t>Absorption is a leading cause of attenuation (loss)</a:t>
            </a:r>
            <a:endParaRPr lang="en-US" dirty="0"/>
          </a:p>
          <a:p>
            <a:pPr lvl="1"/>
            <a:endParaRPr lang="en-US" dirty="0"/>
          </a:p>
          <a:p>
            <a:pPr marL="0" indent="0">
              <a:buNone/>
            </a:pPr>
            <a:endParaRPr lang="en-US" dirty="0"/>
          </a:p>
        </p:txBody>
      </p:sp>
      <p:sp>
        <p:nvSpPr>
          <p:cNvPr id="5" name="Slide Number Placeholder 4"/>
          <p:cNvSpPr>
            <a:spLocks noGrp="1"/>
          </p:cNvSpPr>
          <p:nvPr>
            <p:ph type="sldNum" sz="quarter" idx="11"/>
          </p:nvPr>
        </p:nvSpPr>
        <p:spPr/>
        <p:txBody>
          <a:bodyPr/>
          <a:lstStyle/>
          <a:p>
            <a:fld id="{DA74B27A-9F94-4AB0-8E28-79F23ED549D9}" type="slidenum">
              <a:rPr lang="en-US" smtClean="0"/>
              <a:pPr/>
              <a:t>5</a:t>
            </a:fld>
            <a:endParaRPr lang="en-US" dirty="0"/>
          </a:p>
        </p:txBody>
      </p:sp>
    </p:spTree>
    <p:extLst>
      <p:ext uri="{BB962C8B-B14F-4D97-AF65-F5344CB8AC3E}">
        <p14:creationId xmlns:p14="http://schemas.microsoft.com/office/powerpoint/2010/main" val="3209539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Absorption</a:t>
            </a:r>
          </a:p>
        </p:txBody>
      </p:sp>
      <p:sp>
        <p:nvSpPr>
          <p:cNvPr id="5" name="Slide Number Placeholder 4"/>
          <p:cNvSpPr>
            <a:spLocks noGrp="1"/>
          </p:cNvSpPr>
          <p:nvPr>
            <p:ph type="sldNum" sz="quarter" idx="11"/>
          </p:nvPr>
        </p:nvSpPr>
        <p:spPr/>
        <p:txBody>
          <a:bodyPr/>
          <a:lstStyle/>
          <a:p>
            <a:fld id="{DA74B27A-9F94-4AB0-8E28-79F23ED549D9}" type="slidenum">
              <a:rPr lang="en-US" smtClean="0"/>
              <a:pPr/>
              <a:t>6</a:t>
            </a:fld>
            <a:endParaRPr lang="en-US" dirty="0"/>
          </a:p>
        </p:txBody>
      </p:sp>
      <p:pic>
        <p:nvPicPr>
          <p:cNvPr id="15362" name="Picture 2" descr="C:\Users\Julie\Documents\DropBox\InstructorManuals\CWNA\PPTs-new\fIGURES\Figure 3-2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428"/>
          <a:stretch/>
        </p:blipFill>
        <p:spPr bwMode="auto">
          <a:xfrm>
            <a:off x="533400" y="1981200"/>
            <a:ext cx="7315200" cy="197261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F83372B-EE72-971C-B54F-A93E74307402}"/>
              </a:ext>
            </a:extLst>
          </p:cNvPr>
          <p:cNvPicPr>
            <a:picLocks noChangeAspect="1"/>
          </p:cNvPicPr>
          <p:nvPr/>
        </p:nvPicPr>
        <p:blipFill>
          <a:blip r:embed="rId3"/>
          <a:stretch>
            <a:fillRect/>
          </a:stretch>
        </p:blipFill>
        <p:spPr>
          <a:xfrm>
            <a:off x="2552700" y="3938797"/>
            <a:ext cx="5029200" cy="2520881"/>
          </a:xfrm>
          <a:prstGeom prst="rect">
            <a:avLst/>
          </a:prstGeom>
        </p:spPr>
      </p:pic>
    </p:spTree>
    <p:extLst>
      <p:ext uri="{BB962C8B-B14F-4D97-AF65-F5344CB8AC3E}">
        <p14:creationId xmlns:p14="http://schemas.microsoft.com/office/powerpoint/2010/main" val="1202076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77200" cy="914400"/>
          </a:xfrm>
        </p:spPr>
        <p:txBody>
          <a:bodyPr/>
          <a:lstStyle/>
          <a:p>
            <a:r>
              <a:rPr lang="en-US" dirty="0"/>
              <a:t>Reflection</a:t>
            </a:r>
          </a:p>
        </p:txBody>
      </p:sp>
      <p:sp>
        <p:nvSpPr>
          <p:cNvPr id="3" name="Content Placeholder 2"/>
          <p:cNvSpPr>
            <a:spLocks noGrp="1"/>
          </p:cNvSpPr>
          <p:nvPr>
            <p:ph idx="1"/>
          </p:nvPr>
        </p:nvSpPr>
        <p:spPr>
          <a:xfrm>
            <a:off x="533400" y="1371600"/>
            <a:ext cx="8077200" cy="5181600"/>
          </a:xfrm>
        </p:spPr>
        <p:txBody>
          <a:bodyPr/>
          <a:lstStyle/>
          <a:p>
            <a:r>
              <a:rPr lang="en-US" dirty="0"/>
              <a:t>Reflection: when a signal is bounced off a smooth, nonabsorptive surface and change it direction</a:t>
            </a:r>
          </a:p>
          <a:p>
            <a:pPr lvl="1"/>
            <a:r>
              <a:rPr lang="en-US" dirty="0"/>
              <a:t>Opposite of absorption</a:t>
            </a:r>
          </a:p>
          <a:p>
            <a:pPr lvl="1"/>
            <a:r>
              <a:rPr lang="en-US" dirty="0"/>
              <a:t>Caused by objects that are very large and smooth (walls, buildings, and the surface of the earth)</a:t>
            </a:r>
          </a:p>
          <a:p>
            <a:pPr lvl="1"/>
            <a:r>
              <a:rPr lang="en-US" dirty="0"/>
              <a:t>Objects made of metal will reflect a signal</a:t>
            </a:r>
          </a:p>
          <a:p>
            <a:pPr lvl="1"/>
            <a:r>
              <a:rPr lang="en-GB" dirty="0"/>
              <a:t>If not properly handled, reflections could cause a decrease in throughput and poor network performance in IEEE 802.11a/b/g wireless networks, because reflecting generate multiple reflected signals, this effect called multipath.</a:t>
            </a:r>
            <a:endParaRPr lang="en-US" dirty="0"/>
          </a:p>
          <a:p>
            <a:pPr marL="457200" lvl="1" indent="0">
              <a:buNone/>
            </a:pPr>
            <a:endParaRPr lang="en-US" dirty="0"/>
          </a:p>
        </p:txBody>
      </p:sp>
      <p:sp>
        <p:nvSpPr>
          <p:cNvPr id="5" name="Slide Number Placeholder 4"/>
          <p:cNvSpPr>
            <a:spLocks noGrp="1"/>
          </p:cNvSpPr>
          <p:nvPr>
            <p:ph type="sldNum" sz="quarter" idx="11"/>
          </p:nvPr>
        </p:nvSpPr>
        <p:spPr/>
        <p:txBody>
          <a:bodyPr/>
          <a:lstStyle/>
          <a:p>
            <a:fld id="{DA74B27A-9F94-4AB0-8E28-79F23ED549D9}" type="slidenum">
              <a:rPr lang="en-US" smtClean="0"/>
              <a:pPr/>
              <a:t>7</a:t>
            </a:fld>
            <a:endParaRPr lang="en-US" dirty="0"/>
          </a:p>
        </p:txBody>
      </p:sp>
    </p:spTree>
    <p:extLst>
      <p:ext uri="{BB962C8B-B14F-4D97-AF65-F5344CB8AC3E}">
        <p14:creationId xmlns:p14="http://schemas.microsoft.com/office/powerpoint/2010/main" val="3255733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77200" cy="914400"/>
          </a:xfrm>
        </p:spPr>
        <p:txBody>
          <a:bodyPr/>
          <a:lstStyle/>
          <a:p>
            <a:r>
              <a:rPr lang="en-US" dirty="0"/>
              <a:t>Reflection</a:t>
            </a:r>
          </a:p>
        </p:txBody>
      </p:sp>
      <p:sp>
        <p:nvSpPr>
          <p:cNvPr id="5" name="Slide Number Placeholder 4"/>
          <p:cNvSpPr>
            <a:spLocks noGrp="1"/>
          </p:cNvSpPr>
          <p:nvPr>
            <p:ph type="sldNum" sz="quarter" idx="11"/>
          </p:nvPr>
        </p:nvSpPr>
        <p:spPr/>
        <p:txBody>
          <a:bodyPr/>
          <a:lstStyle/>
          <a:p>
            <a:fld id="{DA74B27A-9F94-4AB0-8E28-79F23ED549D9}" type="slidenum">
              <a:rPr lang="en-US" smtClean="0"/>
              <a:pPr/>
              <a:t>8</a:t>
            </a:fld>
            <a:endParaRPr lang="en-US" dirty="0"/>
          </a:p>
        </p:txBody>
      </p:sp>
      <p:pic>
        <p:nvPicPr>
          <p:cNvPr id="16386" name="Picture 2" descr="C:\Users\Julie\Documents\DropBox\InstructorManuals\CWNA\PPTs-new\fIGURES\Figure 3-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1189264"/>
            <a:ext cx="434340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E666975-AB82-270E-36AC-3E41C0503183}"/>
              </a:ext>
            </a:extLst>
          </p:cNvPr>
          <p:cNvPicPr>
            <a:picLocks noChangeAspect="1"/>
          </p:cNvPicPr>
          <p:nvPr/>
        </p:nvPicPr>
        <p:blipFill>
          <a:blip r:embed="rId3"/>
          <a:stretch>
            <a:fillRect/>
          </a:stretch>
        </p:blipFill>
        <p:spPr>
          <a:xfrm>
            <a:off x="2209800" y="3589130"/>
            <a:ext cx="5181600" cy="2964070"/>
          </a:xfrm>
          <a:prstGeom prst="rect">
            <a:avLst/>
          </a:prstGeom>
        </p:spPr>
      </p:pic>
    </p:spTree>
    <p:extLst>
      <p:ext uri="{BB962C8B-B14F-4D97-AF65-F5344CB8AC3E}">
        <p14:creationId xmlns:p14="http://schemas.microsoft.com/office/powerpoint/2010/main" val="3905585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838200"/>
          </a:xfrm>
        </p:spPr>
        <p:txBody>
          <a:bodyPr/>
          <a:lstStyle/>
          <a:p>
            <a:r>
              <a:rPr lang="en-US" dirty="0"/>
              <a:t>Scattering</a:t>
            </a:r>
          </a:p>
        </p:txBody>
      </p:sp>
      <p:sp>
        <p:nvSpPr>
          <p:cNvPr id="3" name="Content Placeholder 2"/>
          <p:cNvSpPr>
            <a:spLocks noGrp="1"/>
          </p:cNvSpPr>
          <p:nvPr>
            <p:ph idx="1"/>
          </p:nvPr>
        </p:nvSpPr>
        <p:spPr>
          <a:xfrm>
            <a:off x="533400" y="1145146"/>
            <a:ext cx="8077200" cy="5484254"/>
          </a:xfrm>
        </p:spPr>
        <p:txBody>
          <a:bodyPr/>
          <a:lstStyle/>
          <a:p>
            <a:r>
              <a:rPr lang="en-GB" dirty="0"/>
              <a:t>When an RF signal strikes an uneven surface, wavefronts of the signal will reflect off the uneven surface in several directions</a:t>
            </a:r>
          </a:p>
          <a:p>
            <a:r>
              <a:rPr lang="en-GB" dirty="0"/>
              <a:t>Scattering can most easily be described as multiple reflections. These multiple reflections occur when the electromagnetic signal’s wavelength is larger than pieces of whatever medium the signal is reflecting from or passing through.</a:t>
            </a:r>
          </a:p>
          <a:p>
            <a:r>
              <a:rPr lang="en-US" dirty="0"/>
              <a:t>Caused by small objects such as: foliage, rocks, and sand</a:t>
            </a:r>
          </a:p>
          <a:p>
            <a:pPr lvl="1"/>
            <a:r>
              <a:rPr lang="en-US" dirty="0"/>
              <a:t>Can also occur when RF signal comes in contact with airborne substances such as rain or heavy dust</a:t>
            </a:r>
          </a:p>
        </p:txBody>
      </p:sp>
      <p:sp>
        <p:nvSpPr>
          <p:cNvPr id="5" name="Slide Number Placeholder 4"/>
          <p:cNvSpPr>
            <a:spLocks noGrp="1"/>
          </p:cNvSpPr>
          <p:nvPr>
            <p:ph type="sldNum" sz="quarter" idx="11"/>
          </p:nvPr>
        </p:nvSpPr>
        <p:spPr/>
        <p:txBody>
          <a:bodyPr/>
          <a:lstStyle/>
          <a:p>
            <a:fld id="{DA74B27A-9F94-4AB0-8E28-79F23ED549D9}" type="slidenum">
              <a:rPr lang="en-US" smtClean="0"/>
              <a:pPr/>
              <a:t>9</a:t>
            </a:fld>
            <a:endParaRPr lang="en-US" dirty="0"/>
          </a:p>
        </p:txBody>
      </p:sp>
    </p:spTree>
    <p:extLst>
      <p:ext uri="{BB962C8B-B14F-4D97-AF65-F5344CB8AC3E}">
        <p14:creationId xmlns:p14="http://schemas.microsoft.com/office/powerpoint/2010/main" val="2087833725"/>
      </p:ext>
    </p:extLst>
  </p:cSld>
  <p:clrMapOvr>
    <a:masterClrMapping/>
  </p:clrMapOvr>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FFFFFF"/>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FFFFFF"/>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FFFFFF"/>
        </a:accent1>
        <a:accent2>
          <a:srgbClr val="3333CC"/>
        </a:accent2>
        <a:accent3>
          <a:srgbClr val="FFFFFF"/>
        </a:accent3>
        <a:accent4>
          <a:srgbClr val="000000"/>
        </a:accent4>
        <a:accent5>
          <a:srgbClr val="FFFFFF"/>
        </a:accent5>
        <a:accent6>
          <a:srgbClr val="2D2DB9"/>
        </a:accent6>
        <a:hlink>
          <a:srgbClr val="FFFF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1381</Words>
  <Application>Microsoft Office PowerPoint</Application>
  <PresentationFormat>On-screen Show (4:3)</PresentationFormat>
  <Paragraphs>149</Paragraphs>
  <Slides>32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NunitoSans Regular</vt:lpstr>
      <vt:lpstr>Times New Roman</vt:lpstr>
      <vt:lpstr>Default Design</vt:lpstr>
      <vt:lpstr>Radio Frequency Behavior</vt:lpstr>
      <vt:lpstr>Propagation Behaviors</vt:lpstr>
      <vt:lpstr>PowerPoint Presentation</vt:lpstr>
      <vt:lpstr>Propagation Behaviors</vt:lpstr>
      <vt:lpstr>Absorption</vt:lpstr>
      <vt:lpstr>Absorption</vt:lpstr>
      <vt:lpstr>Reflection</vt:lpstr>
      <vt:lpstr>Reflection</vt:lpstr>
      <vt:lpstr>Scattering</vt:lpstr>
      <vt:lpstr>Scattering</vt:lpstr>
      <vt:lpstr>Refraction</vt:lpstr>
      <vt:lpstr>Diffraction</vt:lpstr>
      <vt:lpstr>Impact of Behaviors</vt:lpstr>
      <vt:lpstr>Why Is Free Space Path Loss Important?</vt:lpstr>
      <vt:lpstr>Amplification</vt:lpstr>
      <vt:lpstr>RF Signal Strength Measurements</vt:lpstr>
      <vt:lpstr>Milliwatt (mW)</vt:lpstr>
      <vt:lpstr>PowerPoint Presentation</vt:lpstr>
      <vt:lpstr>Decibel Milliwatt (dBm)</vt:lpstr>
      <vt:lpstr>Receive Signal Strength Indicator (RSSI)</vt:lpstr>
      <vt:lpstr>PowerPoint Presentation</vt:lpstr>
      <vt:lpstr>PowerPoint Presentation</vt:lpstr>
      <vt:lpstr>PowerPoint Presentation</vt:lpstr>
      <vt:lpstr>Signal-to-Noise Ratio</vt:lpstr>
      <vt:lpstr>PowerPoint Presentation</vt:lpstr>
      <vt:lpstr>Signal-to-Noise Ratio</vt:lpstr>
      <vt:lpstr>PowerPoint Presentation</vt:lpstr>
      <vt:lpstr>Summary</vt:lpstr>
      <vt:lpstr>PowerPoint Presentation</vt:lpstr>
      <vt:lpstr>Summary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CWNA Guide to Wireless LANs,Third Edition</dc:title>
  <dc:subject>Chapter One</dc:subject>
  <dc:creator/>
  <cp:lastModifiedBy/>
  <cp:revision>237</cp:revision>
  <dcterms:created xsi:type="dcterms:W3CDTF">2002-09-27T23:29:22Z</dcterms:created>
  <dcterms:modified xsi:type="dcterms:W3CDTF">2023-04-03T05:17:28Z</dcterms:modified>
</cp:coreProperties>
</file>